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74" r:id="rId3"/>
    <p:sldId id="257" r:id="rId4"/>
    <p:sldId id="266" r:id="rId5"/>
    <p:sldId id="267" r:id="rId6"/>
    <p:sldId id="268" r:id="rId7"/>
    <p:sldId id="269" r:id="rId8"/>
    <p:sldId id="273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yc Mosher" initials="AM" lastIdx="12" clrIdx="0">
    <p:extLst>
      <p:ext uri="{19B8F6BF-5375-455C-9EA6-DF929625EA0E}">
        <p15:presenceInfo xmlns:p15="http://schemas.microsoft.com/office/powerpoint/2012/main" userId="937f8f065c98fd8c" providerId="Windows Live"/>
      </p:ext>
    </p:extLst>
  </p:cmAuthor>
  <p:cmAuthor id="2" name="Gower, Emily" initials="GE" lastIdx="1" clrIdx="1">
    <p:extLst>
      <p:ext uri="{19B8F6BF-5375-455C-9EA6-DF929625EA0E}">
        <p15:presenceInfo xmlns:p15="http://schemas.microsoft.com/office/powerpoint/2012/main" userId="Gower, Emil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180"/>
    <a:srgbClr val="1CADE4"/>
    <a:srgbClr val="268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45" autoAdjust="0"/>
    <p:restoredTop sz="91579" autoAdjust="0"/>
  </p:normalViewPr>
  <p:slideViewPr>
    <p:cSldViewPr snapToGrid="0">
      <p:cViewPr varScale="1">
        <p:scale>
          <a:sx n="64" d="100"/>
          <a:sy n="64" d="100"/>
        </p:scale>
        <p:origin x="8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FBB47A-61D1-4DF3-8DF9-7D8E04FB7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C9D033-CC49-4D09-AFFF-475CE1819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DA1EBB-5768-463A-B3B4-1D09D618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BC13-04CE-45EF-80A7-82104AF5463E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72F0C4-C744-4A0F-9523-8FEA4F07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FC5A20-DC8D-43DD-9CE7-8E66356D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89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3BFFC-5C23-40A5-BEBA-BC13BC82C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3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98F867-A89D-4A7C-9F05-3141C161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392"/>
            <a:ext cx="10515600" cy="479657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FF4FF9-556A-44EF-B26A-316A108C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E04C6D-1F4A-4341-B1FF-28B34451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078EAB-6770-4BA4-8FCD-DC440385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3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6D0E29-0B21-462C-A9A1-EBDBCDB8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447BC0-BB01-409B-868F-CE66C43E9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7F09FF-4717-4B2E-A1E1-DECA31A0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CD9395-5F08-4765-9ACE-8A6C1F0E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4A287D-5618-4487-A959-F8BF51FF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97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210916-9792-48E8-9BF1-1D5E0F8CF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A7AE81-9154-4EF2-B766-AD3F1FE65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59712A1-975F-452A-BCC3-55A4CB802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F157A6D-CD33-499A-B0E8-648C4737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BC13-04CE-45EF-80A7-82104AF5463E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7079A1-B4CE-43E9-A289-93B094BE0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3E1349-55C8-430D-81A3-A49D116E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37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0B0DDE-B335-4004-BF99-CA52D9E2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99C427-C834-4C52-9322-C0F1882B7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E6C3AE9-E71C-4DE1-8F8A-89AFE259F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390E693-8352-49ED-9D12-FFB4A53B1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48247D5-B574-4F7F-96D9-CEE9F2100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6D198F6-DD19-43BC-92FF-00DE969C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4D583B6-8F95-480F-9EF5-085EE984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E23E438-DA9B-4CE1-9E46-E796D40CD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52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D915DB-1485-4E0B-B624-8F4BB559B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3F86708-1148-476D-9E18-6320C06B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C2D4C7C-514D-4BE8-82DB-E26EABB9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CB2C6AA-D49B-4DA5-81FD-390268130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35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28D8679-B113-42D5-9E16-83F38042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29A617E-67C6-4973-81C1-F227AF390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77D062-733C-474E-9DCF-EF5C2DAB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72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472654B-39D6-4B76-BC70-5ABF3841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AE96A5-C3CC-4346-94A8-73684C53C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4354"/>
            <a:ext cx="10515600" cy="4752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976517-02C9-4CE5-A95D-1B7CC27BAC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5D1625-D707-4A9E-B49F-9207624DA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C2E87C-715A-4CC0-AC79-72AACCAF4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8927-B809-45F2-B5F8-2B78429C6B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24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7713" indent="-290513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SzPct val="90000"/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04913" indent="-290513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21C8C1-E1BC-49A8-A66D-E083286D5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409" y="1272164"/>
            <a:ext cx="11685180" cy="120521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2A3180"/>
                </a:solidFill>
              </a:rPr>
              <a:t>2</a:t>
            </a:r>
            <a:r>
              <a:rPr lang="en-US" sz="4000" b="1">
                <a:solidFill>
                  <a:srgbClr val="2A3180"/>
                </a:solidFill>
              </a:rPr>
              <a:t>. Photographing </a:t>
            </a:r>
            <a:r>
              <a:rPr lang="en-US" sz="4000" b="1" dirty="0">
                <a:solidFill>
                  <a:srgbClr val="2A3180"/>
                </a:solidFill>
              </a:rPr>
              <a:t>Eyelids Before and After Trachomatous Trichiasis (TT) Surgery – Activity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6CE758-5AE9-43AA-8439-A0BC0BDDE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3511" y="2563741"/>
            <a:ext cx="10224978" cy="2744254"/>
          </a:xfrm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[</a:t>
            </a:r>
            <a:r>
              <a:rPr lang="en-US" sz="3200" b="1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This slide to be removed before presentation is used</a:t>
            </a:r>
            <a:r>
              <a:rPr lang="en-US" sz="3200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.]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This presentation is one component of a larger resource package titled </a:t>
            </a:r>
            <a:r>
              <a:rPr lang="en-US" sz="2200" i="1" dirty="0">
                <a:solidFill>
                  <a:schemeClr val="accent1">
                    <a:lumMod val="50000"/>
                  </a:schemeClr>
                </a:solidFill>
              </a:rPr>
              <a:t>Photographing Eyelids Before and After Trachomatous Trichiasis (TT) Surgery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The presenter should read and be familiar with the other components of the resource package before delivering this presentation.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The presentation is designed for national coordinators and other ministry of health officials to explain the objectives of the activity and the expected outcomes.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C61FCA1-8A52-40A7-8397-772529A63D34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256D18-8D9F-4558-A341-7181A44EBDFB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1BF4A2B-A23A-421D-8681-8DAD33B5EA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033" y="178404"/>
            <a:ext cx="1708918" cy="101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D4C8B05-8165-44FD-AACC-EBFDC6C1E0B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6" t="17911" r="6727" b="21582"/>
          <a:stretch/>
        </p:blipFill>
        <p:spPr bwMode="auto">
          <a:xfrm>
            <a:off x="513500" y="5151973"/>
            <a:ext cx="3100040" cy="8879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D56821C-DFAC-4816-9B28-B94AD44CFC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561" y="4942054"/>
            <a:ext cx="1319028" cy="1113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56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of Photo Taking Activity (continued)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Photos are taken pre-operatively and immediately post-operatively.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Photos are reviewed by a technical supervisor together with the surgeon, either onsite or remotely (via </a:t>
            </a:r>
            <a:r>
              <a:rPr lang="en-US" dirty="0" err="1"/>
              <a:t>Whatsapp</a:t>
            </a:r>
            <a:r>
              <a:rPr lang="en-US" dirty="0"/>
              <a:t> or other online tools).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 final photo is taken 3-6 months after surgery (during outcome assessment or surgical audit).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Photos are analyzed by a technical supervisor and the operating surgeon.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 session is held with the supervisor and surgeons to review photos, identify strengths and weaknesses, make recommendations, and identify next steps for further improving surgeon skills.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58A0944-A349-4FD0-9402-AECB01349080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931BB95-EAC9-4EB5-86C9-20FE5C576860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630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653" y="374372"/>
            <a:ext cx="11261651" cy="927343"/>
          </a:xfrm>
        </p:spPr>
        <p:txBody>
          <a:bodyPr>
            <a:noAutofit/>
          </a:bodyPr>
          <a:lstStyle/>
          <a:p>
            <a:r>
              <a:rPr lang="en-US" dirty="0"/>
              <a:t>Experience &amp; Lessons Learned in Other Countries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0392"/>
            <a:ext cx="10762561" cy="4796571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Photo taking has been tested in Burkina Faso, Cameroon, and Ethiopia.</a:t>
            </a:r>
          </a:p>
          <a:p>
            <a:pPr lvl="1">
              <a:spcAft>
                <a:spcPts val="800"/>
              </a:spcAft>
            </a:pPr>
            <a:r>
              <a:rPr lang="en-US" sz="2600" dirty="0"/>
              <a:t>The activity was generally well-received.</a:t>
            </a:r>
          </a:p>
          <a:p>
            <a:pPr lvl="1">
              <a:spcAft>
                <a:spcPts val="800"/>
              </a:spcAft>
            </a:pPr>
            <a:r>
              <a:rPr lang="en-US" sz="2600" dirty="0"/>
              <a:t>Surgeons should be informed of how photos will be used and who they will be shared with to feel comfortable with the activity.</a:t>
            </a:r>
          </a:p>
          <a:p>
            <a:pPr lvl="2">
              <a:spcAft>
                <a:spcPts val="800"/>
              </a:spcAft>
            </a:pPr>
            <a:r>
              <a:rPr lang="en-US" dirty="0"/>
              <a:t>Sharing of photos is determined in consultation with the national program.</a:t>
            </a:r>
          </a:p>
          <a:p>
            <a:pPr lvl="1">
              <a:spcAft>
                <a:spcPts val="800"/>
              </a:spcAft>
            </a:pPr>
            <a:r>
              <a:rPr lang="en-US" sz="2600" dirty="0"/>
              <a:t>As photo taking is a new activity, careful planning is needed to minimize disruption to the surgical site.</a:t>
            </a:r>
          </a:p>
          <a:p>
            <a:pPr lvl="1">
              <a:spcAft>
                <a:spcPts val="800"/>
              </a:spcAft>
            </a:pPr>
            <a:r>
              <a:rPr lang="en-US" sz="2600" dirty="0"/>
              <a:t>Training and practice of taking eyelid photos is critical to ensure high quality of photos.</a:t>
            </a:r>
          </a:p>
          <a:p>
            <a:pPr lvl="1"/>
            <a:r>
              <a:rPr lang="en-US" sz="2600" dirty="0"/>
              <a:t>Standardized forms are helpful to the surgeons and supervisors who review the photos.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3E084EB-F2B5-4805-AE15-96C00DF7FA7E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649F99A-EB83-4EBE-B776-5808A4F55145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271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21C8C1-E1BC-49A8-A66D-E083286D5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3076" y="1048885"/>
            <a:ext cx="10201835" cy="305789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2A3180"/>
                </a:solidFill>
              </a:rPr>
              <a:t>Photographing Eyelids</a:t>
            </a:r>
            <a:br>
              <a:rPr lang="en-US" b="1" dirty="0">
                <a:solidFill>
                  <a:srgbClr val="2A3180"/>
                </a:solidFill>
              </a:rPr>
            </a:br>
            <a:r>
              <a:rPr lang="en-US" b="1" dirty="0">
                <a:solidFill>
                  <a:srgbClr val="2A3180"/>
                </a:solidFill>
              </a:rPr>
              <a:t>Before and After</a:t>
            </a:r>
            <a:br>
              <a:rPr lang="en-US" b="1" dirty="0">
                <a:solidFill>
                  <a:srgbClr val="2A3180"/>
                </a:solidFill>
              </a:rPr>
            </a:br>
            <a:r>
              <a:rPr lang="en-US" b="1" dirty="0">
                <a:solidFill>
                  <a:srgbClr val="2A3180"/>
                </a:solidFill>
              </a:rPr>
              <a:t>Trachomatous Trichiasis (TT) Surgery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6CE758-5AE9-43AA-8439-A0BC0BDDE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296827"/>
            <a:ext cx="9144000" cy="640306"/>
          </a:xfrm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accent1">
                    <a:lumMod val="50000"/>
                  </a:schemeClr>
                </a:solidFill>
              </a:rPr>
              <a:t>Activity Overview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C61FCA1-8A52-40A7-8397-772529A63D34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256D18-8D9F-4558-A341-7181A44EBDFB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CABB9A1-4BBF-45DB-8D2C-494FAA300B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1442" y="178404"/>
            <a:ext cx="1836509" cy="1095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AE2B382-4BBC-4DC0-BDF1-88357E4B0C4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6" t="17911" r="6727" b="21582"/>
          <a:stretch/>
        </p:blipFill>
        <p:spPr bwMode="auto">
          <a:xfrm>
            <a:off x="253409" y="5151972"/>
            <a:ext cx="3360131" cy="9624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B035B97-DC0F-4982-89F9-EAA0FFEDC0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258" y="4900739"/>
            <a:ext cx="1429693" cy="12064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170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Trachoma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Trachoma is the leading infectious cause of blindness in the world.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Trachomatous trichiasis (TT) is the stage of trachoma that puts people at imminent risk of blindness.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WHO has set the goal of eliminating trachoma as a public health problem.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The WHO elimination objective for TT is &lt;0.2 % among the adult population in endemic districts.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It is estimated that 2.8 million people worldwide have TT and are in need of management.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EA08EF8-5402-46E3-8DF7-CFE907EA1ACE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663608C-5B4A-43A8-983B-FACCDF164B2E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467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Trachoma: </a:t>
            </a:r>
            <a:r>
              <a:rPr lang="en-US" dirty="0">
                <a:highlight>
                  <a:srgbClr val="FFFF00"/>
                </a:highlight>
              </a:rPr>
              <a:t>[insert country name]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922"/>
            <a:ext cx="10515600" cy="4685041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highlight>
                  <a:srgbClr val="FFFF00"/>
                </a:highlight>
              </a:rPr>
              <a:t>[Insert overview of key trachoma epidemiological data points in country, such as: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highlight>
                  <a:srgbClr val="FFFF00"/>
                </a:highlight>
              </a:rPr>
              <a:t>Number of endemic districts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highlight>
                  <a:srgbClr val="FFFF00"/>
                </a:highlight>
              </a:rPr>
              <a:t>Estimated number of TT cases</a:t>
            </a:r>
          </a:p>
          <a:p>
            <a:pPr marL="919163" lvl="1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highlight>
                  <a:srgbClr val="FFFF00"/>
                </a:highlight>
              </a:rPr>
              <a:t>Trachoma elimination target date]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1603577-188E-4EF1-BDA8-4FD41172CFF7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F660280-BDB5-4DC3-BB75-12640C795ED7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9137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Surgery for TT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392"/>
            <a:ext cx="10634330" cy="4796571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Surgery is considered the best option to manage TT.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Most TT surgeons are not physicians but ophthalmic technicians, surgical nurses, or other auxiliary health personnel.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Many countries face the challenge of high rates of post-operative TT (PTT).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Most cases of PTT and other complications are a result of surgeons’ performance.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Most cases of PTT present 3-6 months following surgery.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FDD8032-9F3F-4F22-9BFB-26B005186489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D7FC6BC-09F2-4C25-A96E-63115DC5387D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2294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Increasing TT Surgical Quality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National programs need to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/>
              <a:t>increase the number of people with TT </a:t>
            </a:r>
            <a:r>
              <a:rPr lang="en-US" sz="2600" dirty="0" smtClean="0"/>
              <a:t>seeking </a:t>
            </a:r>
            <a:r>
              <a:rPr lang="en-US" sz="2600" dirty="0"/>
              <a:t>surgical services and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b="1" dirty="0"/>
              <a:t>improve the quality of surgery</a:t>
            </a:r>
            <a:r>
              <a:rPr lang="en-US" sz="2600" dirty="0"/>
              <a:t>.</a:t>
            </a:r>
            <a:endParaRPr lang="en-US" sz="2600" b="1" dirty="0"/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If there are poor outcomes (complications or post-operative TT), other people with TT may be less likely to seek surgery.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Many steps have been taken to improve quality:</a:t>
            </a:r>
          </a:p>
          <a:p>
            <a:pPr lvl="1">
              <a:lnSpc>
                <a:spcPct val="100000"/>
              </a:lnSpc>
            </a:pPr>
            <a:r>
              <a:rPr lang="en-US" sz="2600" dirty="0"/>
              <a:t>Supportive supervision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/>
              <a:t>Improved training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/>
              <a:t>Increased follow-up of operated TT cases</a:t>
            </a:r>
            <a:endParaRPr lang="en-US" sz="2600" strike="sngStrik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403B76C-D8EC-47E2-9986-34F4FD02A754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1308DFE-B033-4893-9C47-EB9992816749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895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 Taking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Evidence indicates that eyelid appearance immediately after surgery can predict future complications, including PTT.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Some negative surgical outcomes can be avoided through immediate correction at the end of surgery.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Surgeon awareness of the post-surgical eyelid appearance as a predictor of surgical outcomes can potentially improve </a:t>
            </a:r>
            <a:r>
              <a:rPr lang="en-US" dirty="0" smtClean="0"/>
              <a:t>surgery quality</a:t>
            </a:r>
            <a:r>
              <a:rPr lang="en-US" dirty="0"/>
              <a:t>.</a:t>
            </a:r>
          </a:p>
          <a:p>
            <a:pPr marL="285750" lvl="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Improved quality directly benefits those who receive TT surgery and strengthens the national program.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7C29049-45F5-403D-A0C7-A70E88AC83DF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88B44A-B837-40D9-BC72-5BB738203166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9792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 Taking (continued)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Photographs can be a tool to enhance a surgeon’s focus and assessment of post-surgery eyelid appearance, and encourage timely corrective action.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Additional uses for post-operative photos of the eyelid: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Identify areas of focus for surgeon refresher training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Enhance supervision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Assist with prioritizing which patients should receive follow-up if 100% cannot be achieved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Complement patient surgical record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7C29049-45F5-403D-A0C7-A70E88AC83DF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88B44A-B837-40D9-BC72-5BB738203166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136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EE9591A-FE1B-44C9-B5E0-7B24B389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of Photo Taking Activity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5D7770E-E4EF-4FCC-BF75-E0DBDA8F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lnSpc>
                <a:spcPct val="110000"/>
              </a:lnSpc>
            </a:pPr>
            <a:r>
              <a:rPr lang="en-US" dirty="0"/>
              <a:t>Decide who will take photos: surgeon, nurse, supervisor, or other.</a:t>
            </a:r>
          </a:p>
          <a:p>
            <a:pPr marL="285750" indent="-285750">
              <a:lnSpc>
                <a:spcPct val="110000"/>
              </a:lnSpc>
            </a:pPr>
            <a:r>
              <a:rPr lang="en-US" dirty="0"/>
              <a:t>Train designated photographer to take photos.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The camera must be in a specific position to capture the eyelid.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Photos must be of high enough quality to adequately analyze.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Integrate photo-taking in flow of surgical site.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Minimize disruption to patient flow and to the surgery that is conducted.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Plan logistics (e.g., location and lighting) that allow for high-quality photos.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Decide time points when photos will be taken.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The “essential” or minimum recommended time points for taking photos of operated eyelids are: pre-op, Day 0 post-op and/or Day 1 post-op, and 3-6 months.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9580D79-F027-4DED-AF1F-A0F5E2AB2161}"/>
              </a:ext>
            </a:extLst>
          </p:cNvPr>
          <p:cNvSpPr/>
          <p:nvPr/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73E36C6-1E40-4BFB-B625-CA72AB295E9B}"/>
              </a:ext>
            </a:extLst>
          </p:cNvPr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010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928</TotalTime>
  <Words>813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2. Photographing Eyelids Before and After Trachomatous Trichiasis (TT) Surgery – Activity Overview</vt:lpstr>
      <vt:lpstr>Photographing Eyelids Before and After Trachomatous Trichiasis (TT) Surgery</vt:lpstr>
      <vt:lpstr>Trachoma</vt:lpstr>
      <vt:lpstr>Trachoma: [insert country name]</vt:lpstr>
      <vt:lpstr>Surgery for TT</vt:lpstr>
      <vt:lpstr>Increasing TT Surgical Quality</vt:lpstr>
      <vt:lpstr>Photo Taking</vt:lpstr>
      <vt:lpstr>Photo Taking (continued)</vt:lpstr>
      <vt:lpstr>Process of Photo Taking Activity</vt:lpstr>
      <vt:lpstr>Process of Photo Taking Activity (continued)</vt:lpstr>
      <vt:lpstr>Experience &amp; Lessons Learned in Other Countries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 MacArthur</dc:creator>
  <cp:lastModifiedBy>Kathy Tilford</cp:lastModifiedBy>
  <cp:revision>50</cp:revision>
  <dcterms:created xsi:type="dcterms:W3CDTF">2019-03-07T15:05:39Z</dcterms:created>
  <dcterms:modified xsi:type="dcterms:W3CDTF">2019-09-23T23:16:41Z</dcterms:modified>
</cp:coreProperties>
</file>