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4" r:id="rId1"/>
    <p:sldMasterId id="2147484052" r:id="rId2"/>
  </p:sldMasterIdLst>
  <p:notesMasterIdLst>
    <p:notesMasterId r:id="rId60"/>
  </p:notesMasterIdLst>
  <p:handoutMasterIdLst>
    <p:handoutMasterId r:id="rId61"/>
  </p:handoutMasterIdLst>
  <p:sldIdLst>
    <p:sldId id="456" r:id="rId3"/>
    <p:sldId id="404" r:id="rId4"/>
    <p:sldId id="420" r:id="rId5"/>
    <p:sldId id="363" r:id="rId6"/>
    <p:sldId id="419" r:id="rId7"/>
    <p:sldId id="364" r:id="rId8"/>
    <p:sldId id="365" r:id="rId9"/>
    <p:sldId id="360" r:id="rId10"/>
    <p:sldId id="452" r:id="rId11"/>
    <p:sldId id="374" r:id="rId12"/>
    <p:sldId id="376" r:id="rId13"/>
    <p:sldId id="283" r:id="rId14"/>
    <p:sldId id="264" r:id="rId15"/>
    <p:sldId id="265" r:id="rId16"/>
    <p:sldId id="373" r:id="rId17"/>
    <p:sldId id="421" r:id="rId18"/>
    <p:sldId id="399" r:id="rId19"/>
    <p:sldId id="422" r:id="rId20"/>
    <p:sldId id="349" r:id="rId21"/>
    <p:sldId id="461" r:id="rId22"/>
    <p:sldId id="282" r:id="rId23"/>
    <p:sldId id="423" r:id="rId24"/>
    <p:sldId id="358" r:id="rId25"/>
    <p:sldId id="359" r:id="rId26"/>
    <p:sldId id="451" r:id="rId27"/>
    <p:sldId id="354" r:id="rId28"/>
    <p:sldId id="424" r:id="rId29"/>
    <p:sldId id="425" r:id="rId30"/>
    <p:sldId id="269" r:id="rId31"/>
    <p:sldId id="449" r:id="rId32"/>
    <p:sldId id="426" r:id="rId33"/>
    <p:sldId id="427" r:id="rId34"/>
    <p:sldId id="428" r:id="rId35"/>
    <p:sldId id="366" r:id="rId36"/>
    <p:sldId id="367" r:id="rId37"/>
    <p:sldId id="375" r:id="rId38"/>
    <p:sldId id="462" r:id="rId39"/>
    <p:sldId id="400" r:id="rId40"/>
    <p:sldId id="429" r:id="rId41"/>
    <p:sldId id="430" r:id="rId42"/>
    <p:sldId id="281" r:id="rId43"/>
    <p:sldId id="431" r:id="rId44"/>
    <p:sldId id="291" r:id="rId45"/>
    <p:sldId id="340" r:id="rId46"/>
    <p:sldId id="350" r:id="rId47"/>
    <p:sldId id="433" r:id="rId48"/>
    <p:sldId id="368" r:id="rId49"/>
    <p:sldId id="434" r:id="rId50"/>
    <p:sldId id="267" r:id="rId51"/>
    <p:sldId id="268" r:id="rId52"/>
    <p:sldId id="435" r:id="rId53"/>
    <p:sldId id="284" r:id="rId54"/>
    <p:sldId id="436" r:id="rId55"/>
    <p:sldId id="437" r:id="rId56"/>
    <p:sldId id="285" r:id="rId57"/>
    <p:sldId id="343" r:id="rId58"/>
    <p:sldId id="395" r:id="rId5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521415D9-36F7-43E2-AB2F-B90AF26B5E84}">
      <p14:sectionLst xmlns:p14="http://schemas.microsoft.com/office/powerpoint/2010/main">
        <p14:section name="Section B" id="{E11E2493-2BEA-4131-BCCB-61563BB28F21}">
          <p14:sldIdLst>
            <p14:sldId id="456"/>
            <p14:sldId id="404"/>
            <p14:sldId id="420"/>
            <p14:sldId id="363"/>
            <p14:sldId id="419"/>
            <p14:sldId id="364"/>
            <p14:sldId id="365"/>
            <p14:sldId id="360"/>
            <p14:sldId id="452"/>
            <p14:sldId id="374"/>
            <p14:sldId id="376"/>
            <p14:sldId id="283"/>
            <p14:sldId id="264"/>
            <p14:sldId id="265"/>
            <p14:sldId id="373"/>
            <p14:sldId id="421"/>
            <p14:sldId id="399"/>
            <p14:sldId id="422"/>
            <p14:sldId id="349"/>
            <p14:sldId id="461"/>
            <p14:sldId id="282"/>
            <p14:sldId id="423"/>
            <p14:sldId id="358"/>
            <p14:sldId id="359"/>
            <p14:sldId id="451"/>
            <p14:sldId id="354"/>
            <p14:sldId id="424"/>
            <p14:sldId id="425"/>
            <p14:sldId id="269"/>
            <p14:sldId id="449"/>
            <p14:sldId id="426"/>
            <p14:sldId id="427"/>
            <p14:sldId id="428"/>
            <p14:sldId id="366"/>
            <p14:sldId id="367"/>
            <p14:sldId id="375"/>
            <p14:sldId id="462"/>
            <p14:sldId id="400"/>
            <p14:sldId id="429"/>
            <p14:sldId id="430"/>
            <p14:sldId id="281"/>
            <p14:sldId id="431"/>
            <p14:sldId id="291"/>
            <p14:sldId id="340"/>
            <p14:sldId id="350"/>
            <p14:sldId id="433"/>
            <p14:sldId id="368"/>
            <p14:sldId id="434"/>
            <p14:sldId id="267"/>
            <p14:sldId id="268"/>
            <p14:sldId id="435"/>
            <p14:sldId id="284"/>
            <p14:sldId id="436"/>
            <p14:sldId id="437"/>
            <p14:sldId id="285"/>
            <p14:sldId id="343"/>
            <p14:sldId id="39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erine Nerses" initials="KN" lastIdx="19" clrIdx="0">
    <p:extLst>
      <p:ext uri="{19B8F6BF-5375-455C-9EA6-DF929625EA0E}">
        <p15:presenceInfo xmlns:p15="http://schemas.microsoft.com/office/powerpoint/2012/main" userId="S::KNerses@hki.org::8928e81d-bcb9-4f69-9cc5-8d1f93bee683" providerId="AD"/>
      </p:ext>
    </p:extLst>
  </p:cmAuthor>
  <p:cmAuthor id="2" name="Chad MacArthur" initials="CMac" lastIdx="1" clrIdx="1">
    <p:extLst>
      <p:ext uri="{19B8F6BF-5375-455C-9EA6-DF929625EA0E}">
        <p15:presenceInfo xmlns:p15="http://schemas.microsoft.com/office/powerpoint/2012/main" userId="Chad MacArthur" providerId="None"/>
      </p:ext>
    </p:extLst>
  </p:cmAuthor>
  <p:cmAuthor id="3" name="Stephanie Parker" initials="SP" lastIdx="1" clrIdx="2">
    <p:extLst>
      <p:ext uri="{19B8F6BF-5375-455C-9EA6-DF929625EA0E}">
        <p15:presenceInfo xmlns:p15="http://schemas.microsoft.com/office/powerpoint/2012/main" userId="S::SParker@hki.org::21c6679c-b084-4710-af78-fee3bb16146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889"/>
    <a:srgbClr val="20A6D5"/>
    <a:srgbClr val="DB2732"/>
    <a:srgbClr val="8F6226"/>
    <a:srgbClr val="7D8D04"/>
    <a:srgbClr val="66215E"/>
    <a:srgbClr val="461042"/>
    <a:srgbClr val="5B235A"/>
    <a:srgbClr val="1573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12" autoAdjust="0"/>
    <p:restoredTop sz="89785" autoAdjust="0"/>
  </p:normalViewPr>
  <p:slideViewPr>
    <p:cSldViewPr snapToGrid="0" snapToObjects="1">
      <p:cViewPr varScale="1">
        <p:scale>
          <a:sx n="57" d="100"/>
          <a:sy n="57" d="100"/>
        </p:scale>
        <p:origin x="1236" y="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6" d="100"/>
          <a:sy n="96" d="100"/>
        </p:scale>
        <p:origin x="3688"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684213C-9249-CB41-909E-E3451D48CFDD}" type="datetime1">
              <a:rPr lang="en-US" altLang="en-US"/>
              <a:pPr/>
              <a:t>9/29/2019</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4DA50E8-66A7-EB45-990D-721F2F63B4F8}" type="slidenum">
              <a:rPr lang="en-US" altLang="en-US"/>
              <a:pPr/>
              <a:t>‹#›</a:t>
            </a:fld>
            <a:endParaRPr lang="en-US" altLang="en-US"/>
          </a:p>
        </p:txBody>
      </p:sp>
    </p:spTree>
    <p:extLst>
      <p:ext uri="{BB962C8B-B14F-4D97-AF65-F5344CB8AC3E}">
        <p14:creationId xmlns:p14="http://schemas.microsoft.com/office/powerpoint/2010/main" val="12436570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46105C83-A525-CB4B-AD71-178F0E5775A4}" type="datetime1">
              <a:rPr lang="en-US" altLang="en-US"/>
              <a:pPr/>
              <a:t>9/29/2019</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72A76E2-6FFC-F44B-910F-0C7A97E0DBD8}" type="slidenum">
              <a:rPr lang="en-US" altLang="en-US"/>
              <a:pPr/>
              <a:t>‹#›</a:t>
            </a:fld>
            <a:endParaRPr lang="en-US" altLang="en-US"/>
          </a:p>
        </p:txBody>
      </p:sp>
    </p:spTree>
    <p:extLst>
      <p:ext uri="{BB962C8B-B14F-4D97-AF65-F5344CB8AC3E}">
        <p14:creationId xmlns:p14="http://schemas.microsoft.com/office/powerpoint/2010/main" val="44958000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235CF3-2BE3-4FE5-880A-99E9D0F82D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Tree>
    <p:extLst>
      <p:ext uri="{BB962C8B-B14F-4D97-AF65-F5344CB8AC3E}">
        <p14:creationId xmlns:p14="http://schemas.microsoft.com/office/powerpoint/2010/main" val="4101406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2A76E2-6FFC-F44B-910F-0C7A97E0DBD8}" type="slidenum">
              <a:rPr lang="en-US" altLang="en-US" smtClean="0"/>
              <a:pPr/>
              <a:t>17</a:t>
            </a:fld>
            <a:endParaRPr lang="en-US" altLang="en-US"/>
          </a:p>
        </p:txBody>
      </p:sp>
    </p:spTree>
    <p:extLst>
      <p:ext uri="{BB962C8B-B14F-4D97-AF65-F5344CB8AC3E}">
        <p14:creationId xmlns:p14="http://schemas.microsoft.com/office/powerpoint/2010/main" val="3995883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Team processes include timeout/checklists, decontamination, and waste disposal. </a:t>
            </a:r>
          </a:p>
          <a:p>
            <a:r>
              <a:rPr lang="en-US" dirty="0"/>
              <a:t>Surgical teams should have standardized processes in place to ensure the environment is clean and to improve outcomes </a:t>
            </a:r>
            <a:r>
              <a:rPr lang="en-US"/>
              <a:t>for rocele </a:t>
            </a:r>
            <a:r>
              <a:rPr lang="en-US" dirty="0"/>
              <a:t>surgery.</a:t>
            </a:r>
          </a:p>
        </p:txBody>
      </p:sp>
      <p:sp>
        <p:nvSpPr>
          <p:cNvPr id="4" name="Slide Number Placeholder 3"/>
          <p:cNvSpPr>
            <a:spLocks noGrp="1"/>
          </p:cNvSpPr>
          <p:nvPr>
            <p:ph type="sldNum" sz="quarter" idx="5"/>
          </p:nvPr>
        </p:nvSpPr>
        <p:spPr/>
        <p:txBody>
          <a:bodyPr/>
          <a:lstStyle/>
          <a:p>
            <a:fld id="{F72A76E2-6FFC-F44B-910F-0C7A97E0DBD8}" type="slidenum">
              <a:rPr lang="en-US" altLang="en-US" smtClean="0"/>
              <a:pPr/>
              <a:t>19</a:t>
            </a:fld>
            <a:endParaRPr lang="en-US" altLang="en-US"/>
          </a:p>
        </p:txBody>
      </p:sp>
    </p:spTree>
    <p:extLst>
      <p:ext uri="{BB962C8B-B14F-4D97-AF65-F5344CB8AC3E}">
        <p14:creationId xmlns:p14="http://schemas.microsoft.com/office/powerpoint/2010/main" val="3249184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2A76E2-6FFC-F44B-910F-0C7A97E0DBD8}" type="slidenum">
              <a:rPr lang="en-US" altLang="en-US" smtClean="0"/>
              <a:pPr/>
              <a:t>21</a:t>
            </a:fld>
            <a:endParaRPr lang="en-US" altLang="en-US"/>
          </a:p>
        </p:txBody>
      </p:sp>
    </p:spTree>
    <p:extLst>
      <p:ext uri="{BB962C8B-B14F-4D97-AF65-F5344CB8AC3E}">
        <p14:creationId xmlns:p14="http://schemas.microsoft.com/office/powerpoint/2010/main" val="2151025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2A76E2-6FFC-F44B-910F-0C7A97E0DBD8}" type="slidenum">
              <a:rPr lang="en-US" altLang="en-US" smtClean="0"/>
              <a:pPr/>
              <a:t>24</a:t>
            </a:fld>
            <a:endParaRPr lang="en-US" altLang="en-US"/>
          </a:p>
        </p:txBody>
      </p:sp>
    </p:spTree>
    <p:extLst>
      <p:ext uri="{BB962C8B-B14F-4D97-AF65-F5344CB8AC3E}">
        <p14:creationId xmlns:p14="http://schemas.microsoft.com/office/powerpoint/2010/main" val="2350770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2A76E2-6FFC-F44B-910F-0C7A97E0DBD8}" type="slidenum">
              <a:rPr lang="en-US" altLang="en-US" smtClean="0"/>
              <a:pPr/>
              <a:t>26</a:t>
            </a:fld>
            <a:endParaRPr lang="en-US" altLang="en-US"/>
          </a:p>
        </p:txBody>
      </p:sp>
    </p:spTree>
    <p:extLst>
      <p:ext uri="{BB962C8B-B14F-4D97-AF65-F5344CB8AC3E}">
        <p14:creationId xmlns:p14="http://schemas.microsoft.com/office/powerpoint/2010/main" val="991984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D2A5CDD-A730-40A9-8CB6-36EAA9DE128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76525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D2A5CDD-A730-40A9-8CB6-36EAA9DE128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635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ＭＳ Ｐゴシック" charset="-128"/>
                <a:cs typeface="ＭＳ Ｐゴシック" charset="-128"/>
              </a:rPr>
              <a:t>Antibiotics are not recommended beyond one dose just before surgery for uncomplicated hydroceles in healthy patients. A typical protocol might include a first-generation cephalosporin in combination with an aminoglycoside given within one hour before starting surgery in order to cover typical skin and enteral bacteria. </a:t>
            </a:r>
          </a:p>
          <a:p>
            <a:r>
              <a:rPr lang="en-US" sz="1200" b="0" i="0" u="none" strike="noStrike" kern="1200" baseline="0" dirty="0">
                <a:solidFill>
                  <a:schemeClr val="tx1"/>
                </a:solidFill>
                <a:latin typeface="+mn-lt"/>
                <a:ea typeface="ＭＳ Ｐゴシック" charset="-128"/>
                <a:cs typeface="ＭＳ Ｐゴシック" charset="-128"/>
              </a:rPr>
              <a:t>For higher stage hydroceles, postoperative antibiotics may be beneficial based on preoperative skin cultures, scrotal skin thickness, and other considerations such as patient nutritional status and environmental conditions. The choice of antibiotics should be governed by local patterns of bacteria and antibiotic resistance as well as availability of medication at local facilities. Broad spectrum antibiotics should be avoided to reduce risk of antimicrobial resistance. In surgical camps where antibiotics are given per protocol, careful follow-up should be implemented and coordinated with hospital-based infection control systems. </a:t>
            </a:r>
            <a:endParaRPr lang="en-US" dirty="0"/>
          </a:p>
        </p:txBody>
      </p:sp>
      <p:sp>
        <p:nvSpPr>
          <p:cNvPr id="4" name="Slide Number Placeholder 3"/>
          <p:cNvSpPr>
            <a:spLocks noGrp="1"/>
          </p:cNvSpPr>
          <p:nvPr>
            <p:ph type="sldNum" sz="quarter" idx="5"/>
          </p:nvPr>
        </p:nvSpPr>
        <p:spPr/>
        <p:txBody>
          <a:bodyPr/>
          <a:lstStyle/>
          <a:p>
            <a:fld id="{F72A76E2-6FFC-F44B-910F-0C7A97E0DBD8}" type="slidenum">
              <a:rPr lang="en-US" altLang="en-US" smtClean="0"/>
              <a:pPr/>
              <a:t>34</a:t>
            </a:fld>
            <a:endParaRPr lang="en-US" altLang="en-US"/>
          </a:p>
        </p:txBody>
      </p:sp>
    </p:spTree>
    <p:extLst>
      <p:ext uri="{BB962C8B-B14F-4D97-AF65-F5344CB8AC3E}">
        <p14:creationId xmlns:p14="http://schemas.microsoft.com/office/powerpoint/2010/main" val="964614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Moderate quality evidence shows the equivalence of handsrubbing with an ABHR and handscrubbing with antimicrobial soap and water for surgical hand preparation for the prevention of SSI.</a:t>
            </a:r>
          </a:p>
          <a:p>
            <a:endParaRPr lang="fr-FR" dirty="0"/>
          </a:p>
        </p:txBody>
      </p:sp>
      <p:sp>
        <p:nvSpPr>
          <p:cNvPr id="4" name="Slide Number Placeholder 3"/>
          <p:cNvSpPr>
            <a:spLocks noGrp="1"/>
          </p:cNvSpPr>
          <p:nvPr>
            <p:ph type="sldNum" sz="quarter" idx="10"/>
          </p:nvPr>
        </p:nvSpPr>
        <p:spPr/>
        <p:txBody>
          <a:bodyPr/>
          <a:lstStyle/>
          <a:p>
            <a:fld id="{529C9E4C-7401-465D-A8EC-AF9280CFBB68}" type="slidenum">
              <a:rPr lang="fr-FR" smtClean="0"/>
              <a:t>36</a:t>
            </a:fld>
            <a:endParaRPr lang="fr-FR"/>
          </a:p>
        </p:txBody>
      </p:sp>
    </p:spTree>
    <p:extLst>
      <p:ext uri="{BB962C8B-B14F-4D97-AF65-F5344CB8AC3E}">
        <p14:creationId xmlns:p14="http://schemas.microsoft.com/office/powerpoint/2010/main" val="4041213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2A76E2-6FFC-F44B-910F-0C7A97E0DBD8}" type="slidenum">
              <a:rPr lang="en-US" altLang="en-US" smtClean="0"/>
              <a:pPr/>
              <a:t>38</a:t>
            </a:fld>
            <a:endParaRPr lang="en-US" altLang="en-US"/>
          </a:p>
        </p:txBody>
      </p:sp>
    </p:spTree>
    <p:extLst>
      <p:ext uri="{BB962C8B-B14F-4D97-AF65-F5344CB8AC3E}">
        <p14:creationId xmlns:p14="http://schemas.microsoft.com/office/powerpoint/2010/main" val="398664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pulled directly from the WHO SSI guidelines.</a:t>
            </a:r>
          </a:p>
        </p:txBody>
      </p:sp>
      <p:sp>
        <p:nvSpPr>
          <p:cNvPr id="4" name="Slide Number Placeholder 3"/>
          <p:cNvSpPr>
            <a:spLocks noGrp="1"/>
          </p:cNvSpPr>
          <p:nvPr>
            <p:ph type="sldNum" sz="quarter" idx="5"/>
          </p:nvPr>
        </p:nvSpPr>
        <p:spPr/>
        <p:txBody>
          <a:bodyPr/>
          <a:lstStyle/>
          <a:p>
            <a:fld id="{F72A76E2-6FFC-F44B-910F-0C7A97E0DBD8}" type="slidenum">
              <a:rPr lang="en-US" altLang="en-US" smtClean="0"/>
              <a:pPr/>
              <a:t>4</a:t>
            </a:fld>
            <a:endParaRPr lang="en-US" altLang="en-US"/>
          </a:p>
        </p:txBody>
      </p:sp>
    </p:spTree>
    <p:extLst>
      <p:ext uri="{BB962C8B-B14F-4D97-AF65-F5344CB8AC3E}">
        <p14:creationId xmlns:p14="http://schemas.microsoft.com/office/powerpoint/2010/main" val="24876248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2A76E2-6FFC-F44B-910F-0C7A97E0DBD8}" type="slidenum">
              <a:rPr lang="en-US" altLang="en-US" smtClean="0"/>
              <a:pPr/>
              <a:t>41</a:t>
            </a:fld>
            <a:endParaRPr lang="en-US" altLang="en-US"/>
          </a:p>
        </p:txBody>
      </p:sp>
    </p:spTree>
    <p:extLst>
      <p:ext uri="{BB962C8B-B14F-4D97-AF65-F5344CB8AC3E}">
        <p14:creationId xmlns:p14="http://schemas.microsoft.com/office/powerpoint/2010/main" val="3454433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2A76E2-6FFC-F44B-910F-0C7A97E0DBD8}" type="slidenum">
              <a:rPr lang="en-US" altLang="en-US" smtClean="0"/>
              <a:pPr/>
              <a:t>44</a:t>
            </a:fld>
            <a:endParaRPr lang="en-US" altLang="en-US"/>
          </a:p>
        </p:txBody>
      </p:sp>
    </p:spTree>
    <p:extLst>
      <p:ext uri="{BB962C8B-B14F-4D97-AF65-F5344CB8AC3E}">
        <p14:creationId xmlns:p14="http://schemas.microsoft.com/office/powerpoint/2010/main" val="11369996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529C9E4C-7401-465D-A8EC-AF9280CFBB68}" type="slidenum">
              <a:rPr lang="fr-FR" smtClean="0"/>
              <a:t>47</a:t>
            </a:fld>
            <a:endParaRPr lang="fr-FR"/>
          </a:p>
        </p:txBody>
      </p:sp>
    </p:spTree>
    <p:extLst>
      <p:ext uri="{BB962C8B-B14F-4D97-AF65-F5344CB8AC3E}">
        <p14:creationId xmlns:p14="http://schemas.microsoft.com/office/powerpoint/2010/main" val="13605206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2A76E2-6FFC-F44B-910F-0C7A97E0DBD8}" type="slidenum">
              <a:rPr lang="en-US" altLang="en-US" smtClean="0"/>
              <a:pPr/>
              <a:t>55</a:t>
            </a:fld>
            <a:endParaRPr lang="en-US" altLang="en-US"/>
          </a:p>
        </p:txBody>
      </p:sp>
    </p:spTree>
    <p:extLst>
      <p:ext uri="{BB962C8B-B14F-4D97-AF65-F5344CB8AC3E}">
        <p14:creationId xmlns:p14="http://schemas.microsoft.com/office/powerpoint/2010/main" val="1583546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2A76E2-6FFC-F44B-910F-0C7A97E0DBD8}" type="slidenum">
              <a:rPr lang="en-US" altLang="en-US" smtClean="0"/>
              <a:pPr/>
              <a:t>56</a:t>
            </a:fld>
            <a:endParaRPr lang="en-US" altLang="en-US"/>
          </a:p>
        </p:txBody>
      </p:sp>
    </p:spTree>
    <p:extLst>
      <p:ext uri="{BB962C8B-B14F-4D97-AF65-F5344CB8AC3E}">
        <p14:creationId xmlns:p14="http://schemas.microsoft.com/office/powerpoint/2010/main" val="1009977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2A76E2-6FFC-F44B-910F-0C7A97E0DBD8}" type="slidenum">
              <a:rPr lang="en-US" altLang="en-US" smtClean="0"/>
              <a:pPr/>
              <a:t>57</a:t>
            </a:fld>
            <a:endParaRPr lang="en-US" altLang="en-US"/>
          </a:p>
        </p:txBody>
      </p:sp>
    </p:spTree>
    <p:extLst>
      <p:ext uri="{BB962C8B-B14F-4D97-AF65-F5344CB8AC3E}">
        <p14:creationId xmlns:p14="http://schemas.microsoft.com/office/powerpoint/2010/main" val="1345301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pulled directly from the WHO SSI guidelines</a:t>
            </a:r>
          </a:p>
        </p:txBody>
      </p:sp>
      <p:sp>
        <p:nvSpPr>
          <p:cNvPr id="4" name="Slide Number Placeholder 3"/>
          <p:cNvSpPr>
            <a:spLocks noGrp="1"/>
          </p:cNvSpPr>
          <p:nvPr>
            <p:ph type="sldNum" sz="quarter" idx="5"/>
          </p:nvPr>
        </p:nvSpPr>
        <p:spPr/>
        <p:txBody>
          <a:bodyPr/>
          <a:lstStyle/>
          <a:p>
            <a:fld id="{F72A76E2-6FFC-F44B-910F-0C7A97E0DBD8}" type="slidenum">
              <a:rPr lang="en-US" altLang="en-US" smtClean="0"/>
              <a:pPr/>
              <a:t>5</a:t>
            </a:fld>
            <a:endParaRPr lang="en-US" altLang="en-US"/>
          </a:p>
        </p:txBody>
      </p:sp>
    </p:spTree>
    <p:extLst>
      <p:ext uri="{BB962C8B-B14F-4D97-AF65-F5344CB8AC3E}">
        <p14:creationId xmlns:p14="http://schemas.microsoft.com/office/powerpoint/2010/main" val="1437649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2A76E2-6FFC-F44B-910F-0C7A97E0DBD8}" type="slidenum">
              <a:rPr lang="en-US" altLang="en-US" smtClean="0"/>
              <a:pPr/>
              <a:t>8</a:t>
            </a:fld>
            <a:endParaRPr lang="en-US" altLang="en-US"/>
          </a:p>
        </p:txBody>
      </p:sp>
    </p:spTree>
    <p:extLst>
      <p:ext uri="{BB962C8B-B14F-4D97-AF65-F5344CB8AC3E}">
        <p14:creationId xmlns:p14="http://schemas.microsoft.com/office/powerpoint/2010/main" val="1688712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2A76E2-6FFC-F44B-910F-0C7A97E0DBD8}" type="slidenum">
              <a:rPr lang="en-US" altLang="en-US" smtClean="0"/>
              <a:pPr/>
              <a:t>9</a:t>
            </a:fld>
            <a:endParaRPr lang="en-US" altLang="en-US"/>
          </a:p>
        </p:txBody>
      </p:sp>
    </p:spTree>
    <p:extLst>
      <p:ext uri="{BB962C8B-B14F-4D97-AF65-F5344CB8AC3E}">
        <p14:creationId xmlns:p14="http://schemas.microsoft.com/office/powerpoint/2010/main" val="1660830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Moderate quality evidence shows the equivalence of handsrubbing with an ABHR and handscrubbing with antimicrobial soap and water for surgical hand preparation for the prevention of SSI.</a:t>
            </a:r>
          </a:p>
          <a:p>
            <a:endParaRPr lang="fr-FR" dirty="0"/>
          </a:p>
        </p:txBody>
      </p:sp>
      <p:sp>
        <p:nvSpPr>
          <p:cNvPr id="4" name="Slide Number Placeholder 3"/>
          <p:cNvSpPr>
            <a:spLocks noGrp="1"/>
          </p:cNvSpPr>
          <p:nvPr>
            <p:ph type="sldNum" sz="quarter" idx="10"/>
          </p:nvPr>
        </p:nvSpPr>
        <p:spPr/>
        <p:txBody>
          <a:bodyPr/>
          <a:lstStyle/>
          <a:p>
            <a:fld id="{529C9E4C-7401-465D-A8EC-AF9280CFBB68}" type="slidenum">
              <a:rPr lang="fr-FR" smtClean="0"/>
              <a:t>11</a:t>
            </a:fld>
            <a:endParaRPr lang="fr-FR"/>
          </a:p>
        </p:txBody>
      </p:sp>
    </p:spTree>
    <p:extLst>
      <p:ext uri="{BB962C8B-B14F-4D97-AF65-F5344CB8AC3E}">
        <p14:creationId xmlns:p14="http://schemas.microsoft.com/office/powerpoint/2010/main" val="2362714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again, reference this sheet and continue on. They will have access to it in the resource package. </a:t>
            </a:r>
          </a:p>
        </p:txBody>
      </p:sp>
      <p:sp>
        <p:nvSpPr>
          <p:cNvPr id="4" name="Slide Number Placeholder 3"/>
          <p:cNvSpPr>
            <a:spLocks noGrp="1"/>
          </p:cNvSpPr>
          <p:nvPr>
            <p:ph type="sldNum" sz="quarter" idx="5"/>
          </p:nvPr>
        </p:nvSpPr>
        <p:spPr/>
        <p:txBody>
          <a:bodyPr/>
          <a:lstStyle/>
          <a:p>
            <a:fld id="{F72A76E2-6FFC-F44B-910F-0C7A97E0DBD8}" type="slidenum">
              <a:rPr lang="en-US" altLang="en-US" smtClean="0"/>
              <a:pPr/>
              <a:t>12</a:t>
            </a:fld>
            <a:endParaRPr lang="en-US" altLang="en-US"/>
          </a:p>
        </p:txBody>
      </p:sp>
    </p:spTree>
    <p:extLst>
      <p:ext uri="{BB962C8B-B14F-4D97-AF65-F5344CB8AC3E}">
        <p14:creationId xmlns:p14="http://schemas.microsoft.com/office/powerpoint/2010/main" val="3259298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It should be noted that recent</a:t>
            </a:r>
            <a:r>
              <a:rPr lang="en-US" baseline="0" dirty="0"/>
              <a:t> WHO guideline on prevention of site infection (2016) says that decontamination with Chlorine prior to the cleaning of instruments is not recommended anymore, due to the corrosive effect of chlorine, and the risks associated for health staff workers with the transportation and manipulation of decontamination material. However, (as decontamination is done to reduce the risk of contamination of health staff during cleaning process) in this case, automated cleaning is recommended, or manual cleaning done by health staff wearing full personal protective (heavy duty gloves, goggles, apron…)</a:t>
            </a:r>
            <a:endParaRPr lang="fr-FR" dirty="0"/>
          </a:p>
        </p:txBody>
      </p:sp>
      <p:sp>
        <p:nvSpPr>
          <p:cNvPr id="4" name="Slide Number Placeholder 3"/>
          <p:cNvSpPr>
            <a:spLocks noGrp="1"/>
          </p:cNvSpPr>
          <p:nvPr>
            <p:ph type="sldNum" sz="quarter" idx="10"/>
          </p:nvPr>
        </p:nvSpPr>
        <p:spPr/>
        <p:txBody>
          <a:bodyPr/>
          <a:lstStyle/>
          <a:p>
            <a:fld id="{529C9E4C-7401-465D-A8EC-AF9280CFBB68}" type="slidenum">
              <a:rPr lang="fr-FR" smtClean="0"/>
              <a:t>14</a:t>
            </a:fld>
            <a:endParaRPr lang="fr-FR"/>
          </a:p>
        </p:txBody>
      </p:sp>
    </p:spTree>
    <p:extLst>
      <p:ext uri="{BB962C8B-B14F-4D97-AF65-F5344CB8AC3E}">
        <p14:creationId xmlns:p14="http://schemas.microsoft.com/office/powerpoint/2010/main" val="2140605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2A76E2-6FFC-F44B-910F-0C7A97E0DBD8}" type="slidenum">
              <a:rPr lang="en-US" altLang="en-US" smtClean="0"/>
              <a:pPr/>
              <a:t>16</a:t>
            </a:fld>
            <a:endParaRPr lang="en-US" altLang="en-US"/>
          </a:p>
        </p:txBody>
      </p:sp>
    </p:spTree>
    <p:extLst>
      <p:ext uri="{BB962C8B-B14F-4D97-AF65-F5344CB8AC3E}">
        <p14:creationId xmlns:p14="http://schemas.microsoft.com/office/powerpoint/2010/main" val="16551782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2031" y="0"/>
            <a:ext cx="9144792" cy="4106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2"/>
          <p:cNvSpPr>
            <a:spLocks noGrp="1"/>
          </p:cNvSpPr>
          <p:nvPr>
            <p:ph type="body" idx="1"/>
          </p:nvPr>
        </p:nvSpPr>
        <p:spPr>
          <a:xfrm>
            <a:off x="457200" y="4131768"/>
            <a:ext cx="8039527" cy="781502"/>
          </a:xfrm>
        </p:spPr>
        <p:txBody>
          <a:bodyPr anchor="ctr">
            <a:noAutofit/>
          </a:bodyPr>
          <a:lstStyle>
            <a:lvl1pPr marL="0" indent="0" algn="l">
              <a:buNone/>
              <a:defRPr sz="3200" b="1" i="0" cap="all" baseline="0">
                <a:solidFill>
                  <a:schemeClr val="tx1">
                    <a:lumMod val="85000"/>
                    <a:lumOff val="15000"/>
                  </a:schemeClr>
                </a:solidFill>
                <a:latin typeface="Arial" charset="0"/>
                <a:ea typeface="Arial" charset="0"/>
                <a:cs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1" name="Text Placeholder 2"/>
          <p:cNvSpPr>
            <a:spLocks noGrp="1"/>
          </p:cNvSpPr>
          <p:nvPr>
            <p:ph type="body" idx="13"/>
          </p:nvPr>
        </p:nvSpPr>
        <p:spPr>
          <a:xfrm>
            <a:off x="457200" y="5022601"/>
            <a:ext cx="8039527" cy="586172"/>
          </a:xfrm>
        </p:spPr>
        <p:txBody>
          <a:bodyPr>
            <a:normAutofit/>
          </a:bodyPr>
          <a:lstStyle>
            <a:lvl1pPr marL="0" indent="0" algn="l">
              <a:buNone/>
              <a:defRPr sz="1600" cap="none" baseline="0">
                <a:solidFill>
                  <a:schemeClr val="tx1">
                    <a:lumMod val="85000"/>
                    <a:lumOff val="15000"/>
                  </a:schemeClr>
                </a:solidFill>
                <a:latin typeface="Arial" charset="0"/>
                <a:ea typeface="Arial" charset="0"/>
                <a:cs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4098" name="Picture 2"/>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243445" y="2641600"/>
            <a:ext cx="1444923" cy="144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1"/>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7260590" y="5445760"/>
            <a:ext cx="1581150"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7"/>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382596" y="5356060"/>
            <a:ext cx="4611695" cy="1794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186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First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2C8F30-4C29-47DE-9607-11E582FB5B22}" type="datetimeFigureOut">
              <a:rPr lang="en-US" smtClean="0"/>
              <a:t>9/29/2019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2CD3DD8-635D-48BB-9C0A-D2A3115BB5E6}" type="slidenum">
              <a:rPr lang="en-US" smtClean="0"/>
              <a:t>‹#›</a:t>
            </a:fld>
            <a:endParaRPr lang="en-US"/>
          </a:p>
        </p:txBody>
      </p:sp>
    </p:spTree>
    <p:extLst>
      <p:ext uri="{BB962C8B-B14F-4D97-AF65-F5344CB8AC3E}">
        <p14:creationId xmlns:p14="http://schemas.microsoft.com/office/powerpoint/2010/main" val="1116627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2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lvl1pPr>
          </a:lstStyle>
          <a:p>
            <a:r>
              <a:rPr lang="en-US"/>
              <a:t>Click to edit Master title style</a:t>
            </a:r>
            <a:endParaRPr lang="en-GB"/>
          </a:p>
        </p:txBody>
      </p:sp>
      <p:sp>
        <p:nvSpPr>
          <p:cNvPr id="3" name="Content Placeholder 2"/>
          <p:cNvSpPr>
            <a:spLocks noGrp="1"/>
          </p:cNvSpPr>
          <p:nvPr>
            <p:ph idx="1"/>
          </p:nvPr>
        </p:nvSpPr>
        <p:spPr>
          <a:xfrm>
            <a:off x="457200" y="1536700"/>
            <a:ext cx="8229600" cy="4589463"/>
          </a:xfrm>
        </p:spPr>
        <p:txBody>
          <a:bodyPr/>
          <a:lstStyle>
            <a:lvl1pPr marL="288925" indent="-288925">
              <a:spcAft>
                <a:spcPts val="600"/>
              </a:spcAft>
              <a:defRPr b="0">
                <a:solidFill>
                  <a:schemeClr val="tx1"/>
                </a:solidFill>
              </a:defRPr>
            </a:lvl1pPr>
            <a:lvl2pPr>
              <a:spcAft>
                <a:spcPts val="600"/>
              </a:spcAft>
              <a:defRPr/>
            </a:lvl2pPr>
            <a:lvl3pPr marL="1143000" indent="-228600">
              <a:spcAft>
                <a:spcPts val="600"/>
              </a:spcAft>
              <a:buFont typeface="Courier New" panose="02070309020205020404" pitchFamily="49" charset="0"/>
              <a:buChar char="o"/>
              <a:defRPr/>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7">
            <a:extLst>
              <a:ext uri="{FF2B5EF4-FFF2-40B4-BE49-F238E27FC236}">
                <a16:creationId xmlns:a16="http://schemas.microsoft.com/office/drawing/2014/main" id="{69C2255F-CD32-4BAD-BD5C-599C3B0E0717}"/>
              </a:ext>
            </a:extLst>
          </p:cNvPr>
          <p:cNvSpPr>
            <a:spLocks noGrp="1"/>
          </p:cNvSpPr>
          <p:nvPr>
            <p:ph type="sldNum" sz="quarter" idx="10"/>
          </p:nvPr>
        </p:nvSpPr>
        <p:spPr/>
        <p:txBody>
          <a:bodyPr/>
          <a:lstStyle>
            <a:lvl1pPr>
              <a:defRPr>
                <a:solidFill>
                  <a:schemeClr val="tx1"/>
                </a:solidFill>
              </a:defRPr>
            </a:lvl1pPr>
          </a:lstStyle>
          <a:p>
            <a:fld id="{BC567560-E4A0-49F2-8B03-66FCD913B299}" type="slidenum">
              <a:rPr lang="en-US" smtClean="0"/>
              <a:pPr/>
              <a:t>‹#›</a:t>
            </a:fld>
            <a:endParaRPr lang="en-US" dirty="0"/>
          </a:p>
        </p:txBody>
      </p:sp>
    </p:spTree>
    <p:extLst>
      <p:ext uri="{BB962C8B-B14F-4D97-AF65-F5344CB8AC3E}">
        <p14:creationId xmlns:p14="http://schemas.microsoft.com/office/powerpoint/2010/main" val="3198628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ntent_color_hea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69128"/>
            <a:ext cx="8229600" cy="3957036"/>
          </a:xfrm>
        </p:spPr>
        <p:txBody>
          <a:bodyPr>
            <a:normAutofit/>
          </a:bodyPr>
          <a:lstStyle>
            <a:lvl1pPr marL="288925" indent="-288925">
              <a:spcBef>
                <a:spcPts val="0"/>
              </a:spcBef>
              <a:spcAft>
                <a:spcPts val="600"/>
              </a:spcAft>
              <a:buClrTx/>
              <a:buFont typeface="Arial"/>
              <a:buChar char="•"/>
              <a:defRPr sz="2400" b="0">
                <a:solidFill>
                  <a:schemeClr val="tx1"/>
                </a:solidFill>
              </a:defRPr>
            </a:lvl1pPr>
            <a:lvl2pPr>
              <a:spcBef>
                <a:spcPts val="0"/>
              </a:spcBef>
              <a:spcAft>
                <a:spcPts val="600"/>
              </a:spcAft>
              <a:defRPr sz="2400" b="0">
                <a:solidFill>
                  <a:schemeClr val="tx1"/>
                </a:solidFill>
              </a:defRPr>
            </a:lvl2pPr>
            <a:lvl3pPr>
              <a:spcBef>
                <a:spcPts val="0"/>
              </a:spcBef>
              <a:spcAft>
                <a:spcPts val="600"/>
              </a:spcAft>
              <a:defRPr sz="2400" b="0">
                <a:solidFill>
                  <a:schemeClr val="tx1"/>
                </a:solidFill>
              </a:defRPr>
            </a:lvl3pPr>
            <a:lvl4pPr>
              <a:defRPr sz="1050" b="0">
                <a:solidFill>
                  <a:schemeClr val="tx1"/>
                </a:solidFill>
              </a:defRPr>
            </a:lvl4pPr>
            <a:lvl5pPr>
              <a:defRPr sz="1050" b="0">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8" name="Title Placeholder 1"/>
          <p:cNvSpPr>
            <a:spLocks noGrp="1"/>
          </p:cNvSpPr>
          <p:nvPr>
            <p:ph type="title" hasCustomPrompt="1"/>
          </p:nvPr>
        </p:nvSpPr>
        <p:spPr>
          <a:xfrm>
            <a:off x="457200" y="253017"/>
            <a:ext cx="6586909" cy="820233"/>
          </a:xfrm>
          <a:prstGeom prst="rect">
            <a:avLst/>
          </a:prstGeom>
        </p:spPr>
        <p:txBody>
          <a:bodyPr/>
          <a:lstStyle>
            <a:lvl1pPr>
              <a:defRPr cap="none" baseline="0"/>
            </a:lvl1pPr>
          </a:lstStyle>
          <a:p>
            <a:r>
              <a:rPr lang="en-US" dirty="0"/>
              <a:t>Click to Master title style</a:t>
            </a:r>
          </a:p>
        </p:txBody>
      </p:sp>
      <p:sp>
        <p:nvSpPr>
          <p:cNvPr id="10" name="Text Placeholder 9"/>
          <p:cNvSpPr>
            <a:spLocks noGrp="1"/>
          </p:cNvSpPr>
          <p:nvPr>
            <p:ph type="body" sz="quarter" idx="13"/>
          </p:nvPr>
        </p:nvSpPr>
        <p:spPr>
          <a:xfrm>
            <a:off x="457200" y="1398451"/>
            <a:ext cx="8229600" cy="445475"/>
          </a:xfrm>
        </p:spPr>
        <p:txBody>
          <a:bodyPr/>
          <a:lstStyle>
            <a:lvl1pPr>
              <a:buNone/>
              <a:defRPr/>
            </a:lvl1pPr>
          </a:lstStyle>
          <a:p>
            <a:pPr lvl="0"/>
            <a:r>
              <a:rPr lang="en-US" dirty="0"/>
              <a:t>Click to edit Master text styles</a:t>
            </a:r>
          </a:p>
        </p:txBody>
      </p:sp>
      <p:sp>
        <p:nvSpPr>
          <p:cNvPr id="2" name="Slide Number Placeholder 1">
            <a:extLst>
              <a:ext uri="{FF2B5EF4-FFF2-40B4-BE49-F238E27FC236}">
                <a16:creationId xmlns:a16="http://schemas.microsoft.com/office/drawing/2014/main" id="{229BCBF7-BBCB-4F9C-B98A-23F9DAB87629}"/>
              </a:ext>
            </a:extLst>
          </p:cNvPr>
          <p:cNvSpPr>
            <a:spLocks noGrp="1"/>
          </p:cNvSpPr>
          <p:nvPr>
            <p:ph type="sldNum" sz="quarter" idx="14"/>
          </p:nvPr>
        </p:nvSpPr>
        <p:spPr/>
        <p:txBody>
          <a:bodyPr/>
          <a:lstStyle/>
          <a:p>
            <a:fld id="{BC567560-E4A0-49F2-8B03-66FCD913B299}" type="slidenum">
              <a:rPr lang="en-US" smtClean="0"/>
              <a:t>‹#›</a:t>
            </a:fld>
            <a:endParaRPr lang="en-US"/>
          </a:p>
        </p:txBody>
      </p:sp>
    </p:spTree>
    <p:extLst>
      <p:ext uri="{BB962C8B-B14F-4D97-AF65-F5344CB8AC3E}">
        <p14:creationId xmlns:p14="http://schemas.microsoft.com/office/powerpoint/2010/main" val="686240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ssion_Titl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5" name="Title 1">
            <a:extLst>
              <a:ext uri="{FF2B5EF4-FFF2-40B4-BE49-F238E27FC236}">
                <a16:creationId xmlns:a16="http://schemas.microsoft.com/office/drawing/2014/main" id="{7353B4A1-60C2-4C48-8CCA-C82A99A1D671}"/>
              </a:ext>
            </a:extLst>
          </p:cNvPr>
          <p:cNvSpPr>
            <a:spLocks noGrp="1"/>
          </p:cNvSpPr>
          <p:nvPr>
            <p:ph type="ctrTitle" hasCustomPrompt="1"/>
          </p:nvPr>
        </p:nvSpPr>
        <p:spPr>
          <a:xfrm>
            <a:off x="1143000" y="2484782"/>
            <a:ext cx="6858000" cy="2862470"/>
          </a:xfrm>
        </p:spPr>
        <p:txBody>
          <a:bodyPr anchor="t"/>
          <a:lstStyle>
            <a:lvl1pPr algn="ctr">
              <a:defRPr sz="4500" cap="none" baseline="0">
                <a:solidFill>
                  <a:srgbClr val="174889"/>
                </a:solidFill>
              </a:defRPr>
            </a:lvl1pPr>
          </a:lstStyle>
          <a:p>
            <a:r>
              <a:rPr lang="en-US" dirty="0"/>
              <a:t>Name of Session</a:t>
            </a:r>
            <a:endParaRPr lang="fr-FR" dirty="0"/>
          </a:p>
        </p:txBody>
      </p:sp>
      <p:sp>
        <p:nvSpPr>
          <p:cNvPr id="6" name="Slide Number Placeholder 5">
            <a:extLst>
              <a:ext uri="{FF2B5EF4-FFF2-40B4-BE49-F238E27FC236}">
                <a16:creationId xmlns:a16="http://schemas.microsoft.com/office/drawing/2014/main" id="{F9CF48A4-276E-4E1F-BF15-7DB29B018AA2}"/>
              </a:ext>
            </a:extLst>
          </p:cNvPr>
          <p:cNvSpPr>
            <a:spLocks noGrp="1"/>
          </p:cNvSpPr>
          <p:nvPr>
            <p:ph type="sldNum" sz="quarter" idx="12"/>
          </p:nvPr>
        </p:nvSpPr>
        <p:spPr/>
        <p:txBody>
          <a:bodyPr/>
          <a:lstStyle/>
          <a:p>
            <a:fld id="{BC567560-E4A0-49F2-8B03-66FCD913B299}" type="slidenum">
              <a:rPr lang="en-US" smtClean="0"/>
              <a:t>‹#›</a:t>
            </a:fld>
            <a:endParaRPr lang="en-US"/>
          </a:p>
        </p:txBody>
      </p:sp>
    </p:spTree>
    <p:extLst>
      <p:ext uri="{BB962C8B-B14F-4D97-AF65-F5344CB8AC3E}">
        <p14:creationId xmlns:p14="http://schemas.microsoft.com/office/powerpoint/2010/main" val="625417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F8351CD-0A7E-45AF-8EAB-6002B1C9A3FA}"/>
              </a:ext>
            </a:extLst>
          </p:cNvPr>
          <p:cNvSpPr>
            <a:spLocks noGrp="1"/>
          </p:cNvSpPr>
          <p:nvPr>
            <p:ph type="sldNum" sz="quarter" idx="12"/>
          </p:nvPr>
        </p:nvSpPr>
        <p:spPr/>
        <p:txBody>
          <a:bodyPr/>
          <a:lstStyle/>
          <a:p>
            <a:fld id="{BC567560-E4A0-49F2-8B03-66FCD913B299}" type="slidenum">
              <a:rPr lang="en-US" smtClean="0"/>
              <a:t>‹#›</a:t>
            </a:fld>
            <a:endParaRPr lang="en-US"/>
          </a:p>
        </p:txBody>
      </p:sp>
      <p:sp>
        <p:nvSpPr>
          <p:cNvPr id="6" name="Title 5">
            <a:extLst>
              <a:ext uri="{FF2B5EF4-FFF2-40B4-BE49-F238E27FC236}">
                <a16:creationId xmlns:a16="http://schemas.microsoft.com/office/drawing/2014/main" id="{34F982CA-D512-4E1C-A8E3-4CD7DA303F0D}"/>
              </a:ext>
            </a:extLst>
          </p:cNvPr>
          <p:cNvSpPr>
            <a:spLocks noGrp="1"/>
          </p:cNvSpPr>
          <p:nvPr>
            <p:ph type="title"/>
          </p:nvPr>
        </p:nvSpPr>
        <p:spPr/>
        <p:txBody>
          <a:bodyPr/>
          <a:lstStyle>
            <a:lvl1pPr>
              <a:defRPr cap="none" baseline="0"/>
            </a:lvl1pPr>
          </a:lstStyle>
          <a:p>
            <a:r>
              <a:rPr lang="en-US" dirty="0"/>
              <a:t>Click to edit Master title style</a:t>
            </a:r>
          </a:p>
        </p:txBody>
      </p:sp>
    </p:spTree>
    <p:extLst>
      <p:ext uri="{BB962C8B-B14F-4D97-AF65-F5344CB8AC3E}">
        <p14:creationId xmlns:p14="http://schemas.microsoft.com/office/powerpoint/2010/main" val="2835646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Vide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F13CC-4339-489D-8E61-25528ECD451B}"/>
              </a:ext>
            </a:extLst>
          </p:cNvPr>
          <p:cNvSpPr>
            <a:spLocks noGrp="1"/>
          </p:cNvSpPr>
          <p:nvPr>
            <p:ph type="ctrTitle" hasCustomPrompt="1"/>
          </p:nvPr>
        </p:nvSpPr>
        <p:spPr>
          <a:xfrm>
            <a:off x="1143000" y="1872343"/>
            <a:ext cx="6858000" cy="1894113"/>
          </a:xfrm>
        </p:spPr>
        <p:txBody>
          <a:bodyPr anchor="b"/>
          <a:lstStyle>
            <a:lvl1pPr algn="ctr">
              <a:defRPr sz="4500" i="1" cap="none" baseline="0">
                <a:solidFill>
                  <a:srgbClr val="174889"/>
                </a:solidFill>
              </a:defRPr>
            </a:lvl1pPr>
          </a:lstStyle>
          <a:p>
            <a:r>
              <a:rPr lang="en-US" dirty="0"/>
              <a:t>Video:</a:t>
            </a:r>
            <a:endParaRPr lang="fr-FR" dirty="0"/>
          </a:p>
        </p:txBody>
      </p:sp>
      <p:sp>
        <p:nvSpPr>
          <p:cNvPr id="4" name="Date Placeholder 3">
            <a:extLst>
              <a:ext uri="{FF2B5EF4-FFF2-40B4-BE49-F238E27FC236}">
                <a16:creationId xmlns:a16="http://schemas.microsoft.com/office/drawing/2014/main" id="{B3531534-46CD-4F49-A1D5-FBF406A4591A}"/>
              </a:ext>
            </a:extLst>
          </p:cNvPr>
          <p:cNvSpPr>
            <a:spLocks noGrp="1"/>
          </p:cNvSpPr>
          <p:nvPr>
            <p:ph type="dt" sz="half" idx="10"/>
          </p:nvPr>
        </p:nvSpPr>
        <p:spPr/>
        <p:txBody>
          <a:bodyPr/>
          <a:lstStyle/>
          <a:p>
            <a:endParaRPr lang="fr-FR"/>
          </a:p>
        </p:txBody>
      </p:sp>
      <p:sp>
        <p:nvSpPr>
          <p:cNvPr id="5" name="Footer Placeholder 4">
            <a:extLst>
              <a:ext uri="{FF2B5EF4-FFF2-40B4-BE49-F238E27FC236}">
                <a16:creationId xmlns:a16="http://schemas.microsoft.com/office/drawing/2014/main" id="{2D2047B3-5D87-4BFE-8616-34D71C1CAA16}"/>
              </a:ext>
            </a:extLst>
          </p:cNvPr>
          <p:cNvSpPr>
            <a:spLocks noGrp="1"/>
          </p:cNvSpPr>
          <p:nvPr>
            <p:ph type="ftr" sz="quarter" idx="11"/>
          </p:nvPr>
        </p:nvSpPr>
        <p:spPr/>
        <p:txBody>
          <a:bodyPr/>
          <a:lstStyle/>
          <a:p>
            <a:endParaRPr lang="fr-FR"/>
          </a:p>
        </p:txBody>
      </p:sp>
      <p:pic>
        <p:nvPicPr>
          <p:cNvPr id="8" name="Graphic 1" descr="Video camera">
            <a:extLst>
              <a:ext uri="{FF2B5EF4-FFF2-40B4-BE49-F238E27FC236}">
                <a16:creationId xmlns:a16="http://schemas.microsoft.com/office/drawing/2014/main" id="{EE17A074-0D8E-4237-B51D-0B4DEB26E53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22875" y="4056780"/>
            <a:ext cx="898249" cy="898249"/>
          </a:xfrm>
          <a:prstGeom prst="rect">
            <a:avLst/>
          </a:prstGeom>
        </p:spPr>
      </p:pic>
      <p:sp>
        <p:nvSpPr>
          <p:cNvPr id="3" name="Slide Number Placeholder 2">
            <a:extLst>
              <a:ext uri="{FF2B5EF4-FFF2-40B4-BE49-F238E27FC236}">
                <a16:creationId xmlns:a16="http://schemas.microsoft.com/office/drawing/2014/main" id="{C3F8C9EA-3686-4744-9061-99DB1566ACF5}"/>
              </a:ext>
            </a:extLst>
          </p:cNvPr>
          <p:cNvSpPr>
            <a:spLocks noGrp="1"/>
          </p:cNvSpPr>
          <p:nvPr>
            <p:ph type="sldNum" sz="quarter" idx="12"/>
          </p:nvPr>
        </p:nvSpPr>
        <p:spPr/>
        <p:txBody>
          <a:bodyPr/>
          <a:lstStyle/>
          <a:p>
            <a:fld id="{BC567560-E4A0-49F2-8B03-66FCD913B299}" type="slidenum">
              <a:rPr lang="en-US" smtClean="0"/>
              <a:t>‹#›</a:t>
            </a:fld>
            <a:endParaRPr lang="en-US"/>
          </a:p>
        </p:txBody>
      </p:sp>
    </p:spTree>
    <p:extLst>
      <p:ext uri="{BB962C8B-B14F-4D97-AF65-F5344CB8AC3E}">
        <p14:creationId xmlns:p14="http://schemas.microsoft.com/office/powerpoint/2010/main" val="1808069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st">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737B5C7-2566-48C2-BEA4-6CCC3476417E}"/>
              </a:ext>
            </a:extLst>
          </p:cNvPr>
          <p:cNvSpPr>
            <a:spLocks noGrp="1"/>
          </p:cNvSpPr>
          <p:nvPr>
            <p:ph type="subTitle" idx="1" hasCustomPrompt="1"/>
          </p:nvPr>
        </p:nvSpPr>
        <p:spPr>
          <a:xfrm>
            <a:off x="1143000" y="3955773"/>
            <a:ext cx="6858000" cy="1431233"/>
          </a:xfrm>
        </p:spPr>
        <p:txBody>
          <a:bodyPr/>
          <a:lstStyle>
            <a:lvl1pPr marL="0" indent="0" algn="ctr">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Test Title</a:t>
            </a:r>
            <a:endParaRPr lang="fr-FR" dirty="0"/>
          </a:p>
        </p:txBody>
      </p:sp>
      <p:sp>
        <p:nvSpPr>
          <p:cNvPr id="4" name="Date Placeholder 3">
            <a:extLst>
              <a:ext uri="{FF2B5EF4-FFF2-40B4-BE49-F238E27FC236}">
                <a16:creationId xmlns:a16="http://schemas.microsoft.com/office/drawing/2014/main" id="{B3531534-46CD-4F49-A1D5-FBF406A4591A}"/>
              </a:ext>
            </a:extLst>
          </p:cNvPr>
          <p:cNvSpPr>
            <a:spLocks noGrp="1"/>
          </p:cNvSpPr>
          <p:nvPr>
            <p:ph type="dt" sz="half" idx="10"/>
          </p:nvPr>
        </p:nvSpPr>
        <p:spPr/>
        <p:txBody>
          <a:bodyPr/>
          <a:lstStyle/>
          <a:p>
            <a:endParaRPr lang="fr-FR"/>
          </a:p>
        </p:txBody>
      </p:sp>
      <p:sp>
        <p:nvSpPr>
          <p:cNvPr id="5" name="Footer Placeholder 4">
            <a:extLst>
              <a:ext uri="{FF2B5EF4-FFF2-40B4-BE49-F238E27FC236}">
                <a16:creationId xmlns:a16="http://schemas.microsoft.com/office/drawing/2014/main" id="{2D2047B3-5D87-4BFE-8616-34D71C1CAA16}"/>
              </a:ext>
            </a:extLst>
          </p:cNvPr>
          <p:cNvSpPr>
            <a:spLocks noGrp="1"/>
          </p:cNvSpPr>
          <p:nvPr>
            <p:ph type="ftr" sz="quarter" idx="11"/>
          </p:nvPr>
        </p:nvSpPr>
        <p:spPr/>
        <p:txBody>
          <a:bodyPr/>
          <a:lstStyle/>
          <a:p>
            <a:endParaRPr lang="fr-FR"/>
          </a:p>
        </p:txBody>
      </p:sp>
      <p:pic>
        <p:nvPicPr>
          <p:cNvPr id="8" name="Picture 7">
            <a:extLst>
              <a:ext uri="{FF2B5EF4-FFF2-40B4-BE49-F238E27FC236}">
                <a16:creationId xmlns:a16="http://schemas.microsoft.com/office/drawing/2014/main" id="{01A872B1-E15F-4270-9927-AEA870CCF633}"/>
              </a:ext>
            </a:extLst>
          </p:cNvPr>
          <p:cNvPicPr>
            <a:picLocks noChangeAspect="1"/>
          </p:cNvPicPr>
          <p:nvPr userDrawn="1"/>
        </p:nvPicPr>
        <p:blipFill>
          <a:blip r:embed="rId2" cstate="screen">
            <a:grayscl/>
            <a:extLst>
              <a:ext uri="{28A0092B-C50C-407E-A947-70E740481C1C}">
                <a14:useLocalDpi xmlns:a14="http://schemas.microsoft.com/office/drawing/2010/main"/>
              </a:ext>
            </a:extLst>
          </a:blip>
          <a:stretch>
            <a:fillRect/>
          </a:stretch>
        </p:blipFill>
        <p:spPr>
          <a:xfrm>
            <a:off x="4076195" y="2664275"/>
            <a:ext cx="991609" cy="924960"/>
          </a:xfrm>
          <a:prstGeom prst="rect">
            <a:avLst/>
          </a:prstGeom>
        </p:spPr>
      </p:pic>
      <p:sp>
        <p:nvSpPr>
          <p:cNvPr id="7" name="Slide Number Placeholder 6">
            <a:extLst>
              <a:ext uri="{FF2B5EF4-FFF2-40B4-BE49-F238E27FC236}">
                <a16:creationId xmlns:a16="http://schemas.microsoft.com/office/drawing/2014/main" id="{536275ED-3A70-40FB-9CAC-645A318F203C}"/>
              </a:ext>
            </a:extLst>
          </p:cNvPr>
          <p:cNvSpPr>
            <a:spLocks noGrp="1"/>
          </p:cNvSpPr>
          <p:nvPr>
            <p:ph type="sldNum" sz="quarter" idx="12"/>
          </p:nvPr>
        </p:nvSpPr>
        <p:spPr/>
        <p:txBody>
          <a:bodyPr/>
          <a:lstStyle/>
          <a:p>
            <a:fld id="{BC567560-E4A0-49F2-8B03-66FCD913B299}" type="slidenum">
              <a:rPr lang="en-US" smtClean="0"/>
              <a:t>‹#›</a:t>
            </a:fld>
            <a:endParaRPr lang="en-US"/>
          </a:p>
        </p:txBody>
      </p:sp>
    </p:spTree>
    <p:extLst>
      <p:ext uri="{BB962C8B-B14F-4D97-AF65-F5344CB8AC3E}">
        <p14:creationId xmlns:p14="http://schemas.microsoft.com/office/powerpoint/2010/main" val="2387900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2031" y="0"/>
            <a:ext cx="9144792" cy="4106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2"/>
          <p:cNvSpPr>
            <a:spLocks noGrp="1"/>
          </p:cNvSpPr>
          <p:nvPr>
            <p:ph type="body" idx="1"/>
          </p:nvPr>
        </p:nvSpPr>
        <p:spPr>
          <a:xfrm>
            <a:off x="457200" y="4916960"/>
            <a:ext cx="8039527" cy="781502"/>
          </a:xfrm>
        </p:spPr>
        <p:txBody>
          <a:bodyPr anchor="ctr">
            <a:noAutofit/>
          </a:bodyPr>
          <a:lstStyle>
            <a:lvl1pPr marL="0" indent="0" algn="l">
              <a:buNone/>
              <a:defRPr sz="3200" b="1" i="0" cap="all" baseline="0">
                <a:solidFill>
                  <a:schemeClr val="tx1">
                    <a:lumMod val="85000"/>
                    <a:lumOff val="15000"/>
                  </a:schemeClr>
                </a:solidFill>
                <a:latin typeface="Arial" charset="0"/>
                <a:ea typeface="Arial" charset="0"/>
                <a:cs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1" name="Text Placeholder 2"/>
          <p:cNvSpPr>
            <a:spLocks noGrp="1"/>
          </p:cNvSpPr>
          <p:nvPr>
            <p:ph type="body" idx="13"/>
          </p:nvPr>
        </p:nvSpPr>
        <p:spPr>
          <a:xfrm>
            <a:off x="457200" y="5698462"/>
            <a:ext cx="8039527" cy="586172"/>
          </a:xfrm>
        </p:spPr>
        <p:txBody>
          <a:bodyPr>
            <a:normAutofit/>
          </a:bodyPr>
          <a:lstStyle>
            <a:lvl1pPr marL="0" indent="0" algn="l">
              <a:buNone/>
              <a:defRPr sz="1600" cap="none" baseline="0">
                <a:solidFill>
                  <a:schemeClr val="tx1">
                    <a:lumMod val="85000"/>
                    <a:lumOff val="15000"/>
                  </a:schemeClr>
                </a:solidFill>
                <a:latin typeface="Arial" charset="0"/>
                <a:ea typeface="Arial" charset="0"/>
                <a:cs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4098" name="Picture 2"/>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243445" y="2641600"/>
            <a:ext cx="1444923" cy="144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1"/>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7305314" y="5375194"/>
            <a:ext cx="1581150"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7"/>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337872" y="5285494"/>
            <a:ext cx="4611695" cy="1794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8597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ld_blan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marR="0" indent="0" algn="l" defTabSz="457200" rtl="0" eaLnBrk="0" fontAlgn="base" latinLnBrk="0" hangingPunct="0">
              <a:lnSpc>
                <a:spcPct val="100000"/>
              </a:lnSpc>
              <a:spcBef>
                <a:spcPct val="20000"/>
              </a:spcBef>
              <a:spcAft>
                <a:spcPct val="0"/>
              </a:spcAft>
              <a:buClrTx/>
              <a:buSzTx/>
              <a:buFont typeface="Arial" charset="0"/>
              <a:buNone/>
              <a:tabLst/>
              <a:defRPr b="1">
                <a:solidFill>
                  <a:srgbClr val="20A6D5"/>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marL="223838" marR="0" lvl="0" indent="-223838"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2400" b="1" i="0" u="none" strike="noStrike" kern="1200" cap="none" spc="0" normalizeH="0" baseline="0" noProof="0" dirty="0">
                <a:ln>
                  <a:noFill/>
                </a:ln>
                <a:solidFill>
                  <a:srgbClr val="174889"/>
                </a:solidFill>
                <a:effectLst/>
                <a:uLnTx/>
                <a:uFillTx/>
                <a:latin typeface="Arial" charset="0"/>
                <a:cs typeface="Arial" charset="0"/>
              </a:rPr>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AB952105-C097-4090-9EF7-9E25CE711137}"/>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A9BDD21-54C6-437F-A376-0F43B76BA302}"/>
              </a:ext>
            </a:extLst>
          </p:cNvPr>
          <p:cNvSpPr>
            <a:spLocks noGrp="1"/>
          </p:cNvSpPr>
          <p:nvPr>
            <p:ph type="sldNum" sz="quarter" idx="10"/>
          </p:nvPr>
        </p:nvSpPr>
        <p:spPr/>
        <p:txBody>
          <a:bodyPr/>
          <a:lstStyle/>
          <a:p>
            <a:fld id="{BC567560-E4A0-49F2-8B03-66FCD913B299}" type="slidenum">
              <a:rPr lang="en-US" smtClean="0"/>
              <a:t>‹#›</a:t>
            </a:fld>
            <a:endParaRPr lang="en-US"/>
          </a:p>
        </p:txBody>
      </p:sp>
    </p:spTree>
    <p:extLst>
      <p:ext uri="{BB962C8B-B14F-4D97-AF65-F5344CB8AC3E}">
        <p14:creationId xmlns:p14="http://schemas.microsoft.com/office/powerpoint/2010/main" val="310837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482" name="Picture 7"/>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bwMode="auto">
          <a:xfrm>
            <a:off x="0" y="2762"/>
            <a:ext cx="9155113" cy="1278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52413"/>
            <a:ext cx="6586538" cy="820737"/>
          </a:xfrm>
          <a:prstGeom prst="rect">
            <a:avLst/>
          </a:prstGeom>
        </p:spPr>
        <p:txBody>
          <a:bodyPr vert="horz" lIns="91440" tIns="45720" rIns="91440" bIns="45720" rtlCol="0" anchor="ctr">
            <a:normAutofit/>
          </a:bodyPr>
          <a:lstStyle/>
          <a:p>
            <a:r>
              <a:rPr lang="en-US" dirty="0"/>
              <a:t>Click to edit Master title style</a:t>
            </a:r>
          </a:p>
        </p:txBody>
      </p:sp>
      <p:sp>
        <p:nvSpPr>
          <p:cNvPr id="20484" name="Text Placeholder 2"/>
          <p:cNvSpPr>
            <a:spLocks noGrp="1"/>
          </p:cNvSpPr>
          <p:nvPr>
            <p:ph type="body" idx="1"/>
          </p:nvPr>
        </p:nvSpPr>
        <p:spPr bwMode="auto">
          <a:xfrm>
            <a:off x="457200" y="2017713"/>
            <a:ext cx="82296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p:txBody>
      </p:sp>
      <p:pic>
        <p:nvPicPr>
          <p:cNvPr id="5122" name="Picture 2"/>
          <p:cNvPicPr>
            <a:picLocks noChangeAspect="1" noChangeArrowheads="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7305307" y="2762"/>
            <a:ext cx="1381493" cy="1381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a:extLst>
              <a:ext uri="{FF2B5EF4-FFF2-40B4-BE49-F238E27FC236}">
                <a16:creationId xmlns:a16="http://schemas.microsoft.com/office/drawing/2014/main" id="{90FD6A31-CC1E-442D-B8EE-F42461AEA88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567560-E4A0-49F2-8B03-66FCD913B29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025" r:id="rId1"/>
    <p:sldLayoutId id="2147484045" r:id="rId2"/>
    <p:sldLayoutId id="2147484009" r:id="rId3"/>
    <p:sldLayoutId id="2147484047" r:id="rId4"/>
    <p:sldLayoutId id="2147484051" r:id="rId5"/>
    <p:sldLayoutId id="2147484046" r:id="rId6"/>
    <p:sldLayoutId id="2147484049" r:id="rId7"/>
    <p:sldLayoutId id="2147484048" r:id="rId8"/>
    <p:sldLayoutId id="2147484011" r:id="rId9"/>
  </p:sldLayoutIdLst>
  <p:hf hdr="0" ftr="0" dt="0"/>
  <p:txStyles>
    <p:titleStyle>
      <a:lvl1pPr algn="l" defTabSz="457200" rtl="0" eaLnBrk="0" fontAlgn="base" hangingPunct="0">
        <a:spcBef>
          <a:spcPct val="0"/>
        </a:spcBef>
        <a:spcAft>
          <a:spcPct val="0"/>
        </a:spcAft>
        <a:defRPr sz="2400" b="1" i="0" kern="1200" cap="none" baseline="0">
          <a:solidFill>
            <a:schemeClr val="bg1"/>
          </a:solidFill>
          <a:latin typeface="Arial" charset="0"/>
          <a:ea typeface="Arial" charset="0"/>
          <a:cs typeface="Arial" charset="0"/>
        </a:defRPr>
      </a:lvl1pPr>
      <a:lvl2pPr algn="l" defTabSz="457200" rtl="0" eaLnBrk="0" fontAlgn="base" hangingPunct="0">
        <a:spcBef>
          <a:spcPct val="0"/>
        </a:spcBef>
        <a:spcAft>
          <a:spcPct val="0"/>
        </a:spcAft>
        <a:defRPr sz="2400">
          <a:solidFill>
            <a:schemeClr val="bg1"/>
          </a:solidFill>
          <a:latin typeface="Impact" pitchFamily="-108" charset="0"/>
          <a:ea typeface="ＭＳ Ｐゴシック" pitchFamily="-108" charset="-128"/>
        </a:defRPr>
      </a:lvl2pPr>
      <a:lvl3pPr algn="l" defTabSz="457200" rtl="0" eaLnBrk="0" fontAlgn="base" hangingPunct="0">
        <a:spcBef>
          <a:spcPct val="0"/>
        </a:spcBef>
        <a:spcAft>
          <a:spcPct val="0"/>
        </a:spcAft>
        <a:defRPr sz="2400">
          <a:solidFill>
            <a:schemeClr val="bg1"/>
          </a:solidFill>
          <a:latin typeface="Impact" pitchFamily="-108" charset="0"/>
          <a:ea typeface="ＭＳ Ｐゴシック" pitchFamily="-108" charset="-128"/>
        </a:defRPr>
      </a:lvl3pPr>
      <a:lvl4pPr algn="l" defTabSz="457200" rtl="0" eaLnBrk="0" fontAlgn="base" hangingPunct="0">
        <a:spcBef>
          <a:spcPct val="0"/>
        </a:spcBef>
        <a:spcAft>
          <a:spcPct val="0"/>
        </a:spcAft>
        <a:defRPr sz="2400">
          <a:solidFill>
            <a:schemeClr val="bg1"/>
          </a:solidFill>
          <a:latin typeface="Impact" pitchFamily="-108" charset="0"/>
          <a:ea typeface="ＭＳ Ｐゴシック" pitchFamily="-108" charset="-128"/>
        </a:defRPr>
      </a:lvl4pPr>
      <a:lvl5pPr algn="l" defTabSz="457200" rtl="0" eaLnBrk="0" fontAlgn="base" hangingPunct="0">
        <a:spcBef>
          <a:spcPct val="0"/>
        </a:spcBef>
        <a:spcAft>
          <a:spcPct val="0"/>
        </a:spcAft>
        <a:defRPr sz="2400">
          <a:solidFill>
            <a:schemeClr val="bg1"/>
          </a:solidFill>
          <a:latin typeface="Impact" pitchFamily="-108" charset="0"/>
          <a:ea typeface="ＭＳ Ｐゴシック" pitchFamily="-108" charset="-128"/>
        </a:defRPr>
      </a:lvl5pPr>
      <a:lvl6pPr marL="457200" algn="l" defTabSz="457200" rtl="0" fontAlgn="base">
        <a:spcBef>
          <a:spcPct val="0"/>
        </a:spcBef>
        <a:spcAft>
          <a:spcPct val="0"/>
        </a:spcAft>
        <a:defRPr sz="2400">
          <a:solidFill>
            <a:schemeClr val="bg1"/>
          </a:solidFill>
          <a:latin typeface="Impact" pitchFamily="-108" charset="0"/>
          <a:ea typeface="ＭＳ Ｐゴシック" pitchFamily="-108" charset="-128"/>
        </a:defRPr>
      </a:lvl6pPr>
      <a:lvl7pPr marL="914400" algn="l" defTabSz="457200" rtl="0" fontAlgn="base">
        <a:spcBef>
          <a:spcPct val="0"/>
        </a:spcBef>
        <a:spcAft>
          <a:spcPct val="0"/>
        </a:spcAft>
        <a:defRPr sz="2400">
          <a:solidFill>
            <a:schemeClr val="bg1"/>
          </a:solidFill>
          <a:latin typeface="Impact" pitchFamily="-108" charset="0"/>
          <a:ea typeface="ＭＳ Ｐゴシック" pitchFamily="-108" charset="-128"/>
        </a:defRPr>
      </a:lvl7pPr>
      <a:lvl8pPr marL="1371600" algn="l" defTabSz="457200" rtl="0" fontAlgn="base">
        <a:spcBef>
          <a:spcPct val="0"/>
        </a:spcBef>
        <a:spcAft>
          <a:spcPct val="0"/>
        </a:spcAft>
        <a:defRPr sz="2400">
          <a:solidFill>
            <a:schemeClr val="bg1"/>
          </a:solidFill>
          <a:latin typeface="Impact" pitchFamily="-108" charset="0"/>
          <a:ea typeface="ＭＳ Ｐゴシック" pitchFamily="-108" charset="-128"/>
        </a:defRPr>
      </a:lvl8pPr>
      <a:lvl9pPr marL="1828800" algn="l" defTabSz="457200" rtl="0" fontAlgn="base">
        <a:spcBef>
          <a:spcPct val="0"/>
        </a:spcBef>
        <a:spcAft>
          <a:spcPct val="0"/>
        </a:spcAft>
        <a:defRPr sz="2400">
          <a:solidFill>
            <a:schemeClr val="bg1"/>
          </a:solidFill>
          <a:latin typeface="Impact" pitchFamily="-108" charset="0"/>
          <a:ea typeface="ＭＳ Ｐゴシック" pitchFamily="-108" charset="-128"/>
        </a:defRPr>
      </a:lvl9pPr>
    </p:titleStyle>
    <p:bodyStyle>
      <a:lvl1pPr marL="223838" indent="-223838" algn="l" defTabSz="457200" rtl="0" eaLnBrk="0" fontAlgn="base" hangingPunct="0">
        <a:spcBef>
          <a:spcPct val="20000"/>
        </a:spcBef>
        <a:spcAft>
          <a:spcPct val="0"/>
        </a:spcAft>
        <a:buFont typeface="Arial" charset="0"/>
        <a:buChar char="•"/>
        <a:defRPr sz="2400" b="1" kern="1200">
          <a:solidFill>
            <a:srgbClr val="174889"/>
          </a:solidFill>
          <a:latin typeface="Arial" charset="0"/>
          <a:ea typeface="Arial" charset="0"/>
          <a:cs typeface="Arial" charset="0"/>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Arial" charset="0"/>
          <a:ea typeface="Arial" charset="0"/>
          <a:cs typeface="Arial"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charset="0"/>
          <a:ea typeface="Arial" charset="0"/>
          <a:cs typeface="Arial" charset="0"/>
        </a:defRPr>
      </a:lvl3pPr>
      <a:lvl4pPr marL="1600200" indent="-228600" algn="l" defTabSz="457200" rtl="0" eaLnBrk="0" fontAlgn="base" hangingPunct="0">
        <a:spcBef>
          <a:spcPct val="20000"/>
        </a:spcBef>
        <a:spcAft>
          <a:spcPct val="0"/>
        </a:spcAft>
        <a:buFont typeface="Arial" charset="0"/>
        <a:buChar char="–"/>
        <a:defRPr sz="1200" kern="1200">
          <a:solidFill>
            <a:schemeClr val="tx1"/>
          </a:solidFill>
          <a:latin typeface="Arial" charset="0"/>
          <a:ea typeface="Arial" charset="0"/>
          <a:cs typeface="Arial" charset="0"/>
        </a:defRPr>
      </a:lvl4pPr>
      <a:lvl5pPr marL="2057400" indent="-228600" algn="l" defTabSz="457200" rtl="0" eaLnBrk="0" fontAlgn="base" hangingPunct="0">
        <a:spcBef>
          <a:spcPct val="20000"/>
        </a:spcBef>
        <a:spcAft>
          <a:spcPct val="0"/>
        </a:spcAft>
        <a:buFont typeface="Arial" charset="0"/>
        <a:buChar char="»"/>
        <a:defRPr sz="120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C8F30-4C29-47DE-9607-11E582FB5B22}" type="datetimeFigureOut">
              <a:rPr lang="en-US" smtClean="0"/>
              <a:t>9/29/2019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19562574"/>
      </p:ext>
    </p:extLst>
  </p:cSld>
  <p:clrMap bg1="lt1" tx1="dk1" bg2="lt2" tx2="dk2" accent1="accent1" accent2="accent2" accent3="accent3" accent4="accent4" accent5="accent5" accent6="accent6" hlink="hlink" folHlink="folHlink"/>
  <p:sldLayoutIdLst>
    <p:sldLayoutId id="21474840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12.jpe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apps.who.int/iris/bitstream/handle/10665/250680/9789241549882-eng.pdf?sequence=8" TargetMode="External"/><Relationship Id="rId2" Type="http://schemas.openxmlformats.org/officeDocument/2006/relationships/hyperlink" Target="https://apps.who.int/iris/bitstream/handle/10665/70126/WHO_IER_PSP_2009.07_eng.pdf;jsessionid=D244B95349019DC3DB238329591ADCF3?sequence=1"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1C8C1-E1BC-49A8-A66D-E083286D51D8}"/>
              </a:ext>
            </a:extLst>
          </p:cNvPr>
          <p:cNvSpPr>
            <a:spLocks noGrp="1"/>
          </p:cNvSpPr>
          <p:nvPr>
            <p:ph type="ctrTitle"/>
          </p:nvPr>
        </p:nvSpPr>
        <p:spPr>
          <a:xfrm>
            <a:off x="190056" y="1248936"/>
            <a:ext cx="8763885" cy="1135910"/>
          </a:xfrm>
        </p:spPr>
        <p:txBody>
          <a:bodyPr>
            <a:normAutofit/>
          </a:bodyPr>
          <a:lstStyle/>
          <a:p>
            <a:r>
              <a:rPr lang="en-US" sz="3600" b="1" dirty="0">
                <a:solidFill>
                  <a:srgbClr val="2A3180"/>
                </a:solidFill>
              </a:rPr>
              <a:t>3b. Filaricele Surgery Training Presentation</a:t>
            </a:r>
            <a:br>
              <a:rPr lang="en-US" sz="3600" b="1" dirty="0">
                <a:solidFill>
                  <a:srgbClr val="2A3180"/>
                </a:solidFill>
              </a:rPr>
            </a:br>
            <a:r>
              <a:rPr lang="en-US" sz="3600" b="1" dirty="0">
                <a:solidFill>
                  <a:srgbClr val="2A3180"/>
                </a:solidFill>
              </a:rPr>
              <a:t>Section B</a:t>
            </a:r>
          </a:p>
        </p:txBody>
      </p:sp>
      <p:sp>
        <p:nvSpPr>
          <p:cNvPr id="3" name="Subtitle 2">
            <a:extLst>
              <a:ext uri="{FF2B5EF4-FFF2-40B4-BE49-F238E27FC236}">
                <a16:creationId xmlns:a16="http://schemas.microsoft.com/office/drawing/2014/main" id="{1D6CE758-5AE9-43AA-8439-A0BC0BDDE21E}"/>
              </a:ext>
            </a:extLst>
          </p:cNvPr>
          <p:cNvSpPr>
            <a:spLocks noGrp="1"/>
          </p:cNvSpPr>
          <p:nvPr>
            <p:ph type="subTitle" idx="1"/>
          </p:nvPr>
        </p:nvSpPr>
        <p:spPr>
          <a:xfrm>
            <a:off x="317467" y="2590573"/>
            <a:ext cx="8509062" cy="2635910"/>
          </a:xfrm>
        </p:spPr>
        <p:txBody>
          <a:bodyPr>
            <a:normAutofit/>
          </a:bodyPr>
          <a:lstStyle/>
          <a:p>
            <a:pPr marL="257175" indent="-257175" algn="l">
              <a:buFont typeface="Arial" panose="020B0604020202020204" pitchFamily="34" charset="0"/>
              <a:buChar char="•"/>
            </a:pPr>
            <a:r>
              <a:rPr lang="en-US" sz="1800" dirty="0">
                <a:solidFill>
                  <a:schemeClr val="accent1">
                    <a:lumMod val="50000"/>
                  </a:schemeClr>
                </a:solidFill>
              </a:rPr>
              <a:t>This presentation is one component of a larger resource package titled </a:t>
            </a:r>
            <a:r>
              <a:rPr lang="en-US" sz="1800" i="1" dirty="0">
                <a:solidFill>
                  <a:schemeClr val="accent1">
                    <a:lumMod val="50000"/>
                  </a:schemeClr>
                </a:solidFill>
              </a:rPr>
              <a:t>Filaricele Surgery Training Package</a:t>
            </a:r>
            <a:r>
              <a:rPr lang="en-US" sz="1800" dirty="0">
                <a:solidFill>
                  <a:schemeClr val="accent1">
                    <a:lumMod val="50000"/>
                  </a:schemeClr>
                </a:solidFill>
              </a:rPr>
              <a:t>.</a:t>
            </a:r>
          </a:p>
          <a:p>
            <a:pPr marL="257175" indent="-257175" algn="l">
              <a:buFont typeface="Arial" panose="020B0604020202020204" pitchFamily="34" charset="0"/>
              <a:buChar char="•"/>
            </a:pPr>
            <a:r>
              <a:rPr lang="en-US" sz="1800" dirty="0">
                <a:solidFill>
                  <a:schemeClr val="accent1">
                    <a:lumMod val="50000"/>
                  </a:schemeClr>
                </a:solidFill>
              </a:rPr>
              <a:t>The presenter/facilitator should read and be familiar with the other components of the resource package before delivering this presentation – particularly </a:t>
            </a:r>
            <a:r>
              <a:rPr lang="en-US" sz="1800" b="1" i="1" dirty="0">
                <a:solidFill>
                  <a:schemeClr val="accent1">
                    <a:lumMod val="75000"/>
                  </a:schemeClr>
                </a:solidFill>
              </a:rPr>
              <a:t>2. Facilitator’s Guide for Filaricele Surgery Training</a:t>
            </a:r>
            <a:r>
              <a:rPr lang="en-US" sz="1800" dirty="0"/>
              <a:t>.</a:t>
            </a:r>
            <a:endParaRPr lang="en-US" sz="1800" dirty="0">
              <a:solidFill>
                <a:schemeClr val="accent1">
                  <a:lumMod val="50000"/>
                </a:schemeClr>
              </a:solidFill>
            </a:endParaRPr>
          </a:p>
          <a:p>
            <a:pPr marL="257175" indent="-257175" algn="l">
              <a:buFont typeface="Arial" panose="020B0604020202020204" pitchFamily="34" charset="0"/>
              <a:buChar char="•"/>
            </a:pPr>
            <a:r>
              <a:rPr lang="en-US" sz="1800" dirty="0">
                <a:solidFill>
                  <a:schemeClr val="accent1">
                    <a:lumMod val="50000"/>
                  </a:schemeClr>
                </a:solidFill>
              </a:rPr>
              <a:t>To effectively deliver this content, the presenter/facilitator must have technical knowledge of hydrocele surgery, equivalent to that of a technical supervisor or national trainer.</a:t>
            </a:r>
          </a:p>
        </p:txBody>
      </p:sp>
      <p:sp>
        <p:nvSpPr>
          <p:cNvPr id="6" name="Rectangle 5">
            <a:extLst>
              <a:ext uri="{FF2B5EF4-FFF2-40B4-BE49-F238E27FC236}">
                <a16:creationId xmlns:a16="http://schemas.microsoft.com/office/drawing/2014/main" id="{F51CD681-3652-48C2-B7EC-C9D90225F4D0}"/>
              </a:ext>
            </a:extLst>
          </p:cNvPr>
          <p:cNvSpPr/>
          <p:nvPr/>
        </p:nvSpPr>
        <p:spPr>
          <a:xfrm>
            <a:off x="-1" y="6400800"/>
            <a:ext cx="9144001" cy="457200"/>
          </a:xfrm>
          <a:prstGeom prst="rect">
            <a:avLst/>
          </a:prstGeom>
          <a:solidFill>
            <a:srgbClr val="2683C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F02AA6CE-4C2C-4290-B0B6-EB7124DF2473}"/>
              </a:ext>
            </a:extLst>
          </p:cNvPr>
          <p:cNvSpPr/>
          <p:nvPr/>
        </p:nvSpPr>
        <p:spPr>
          <a:xfrm>
            <a:off x="1" y="6334316"/>
            <a:ext cx="9144001" cy="66484"/>
          </a:xfrm>
          <a:prstGeom prst="rect">
            <a:avLst/>
          </a:prstGeom>
          <a:solidFill>
            <a:srgbClr val="1CADE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a:extLst>
              <a:ext uri="{FF2B5EF4-FFF2-40B4-BE49-F238E27FC236}">
                <a16:creationId xmlns:a16="http://schemas.microsoft.com/office/drawing/2014/main" id="{68FFF813-C69F-43E6-83A9-56ED6B56046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2047" y="132821"/>
            <a:ext cx="1758931" cy="1049208"/>
          </a:xfrm>
          <a:prstGeom prst="rect">
            <a:avLst/>
          </a:prstGeom>
          <a:noFill/>
          <a:ln>
            <a:noFill/>
          </a:ln>
        </p:spPr>
      </p:pic>
      <p:pic>
        <p:nvPicPr>
          <p:cNvPr id="9" name="Picture 8">
            <a:extLst>
              <a:ext uri="{FF2B5EF4-FFF2-40B4-BE49-F238E27FC236}">
                <a16:creationId xmlns:a16="http://schemas.microsoft.com/office/drawing/2014/main" id="{516CA5A4-2559-49DE-8016-B21FC6008DD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176" t="17911" r="6727" b="21582"/>
          <a:stretch/>
        </p:blipFill>
        <p:spPr bwMode="auto">
          <a:xfrm>
            <a:off x="255797" y="5281098"/>
            <a:ext cx="3190764" cy="913975"/>
          </a:xfrm>
          <a:prstGeom prst="rect">
            <a:avLst/>
          </a:prstGeom>
          <a:noFill/>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90439D87-24FD-49EE-B066-49B38DE7162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8899" y="5049439"/>
            <a:ext cx="1357630" cy="1145634"/>
          </a:xfrm>
          <a:prstGeom prst="rect">
            <a:avLst/>
          </a:prstGeom>
          <a:noFill/>
          <a:ln>
            <a:noFill/>
          </a:ln>
        </p:spPr>
      </p:pic>
    </p:spTree>
    <p:extLst>
      <p:ext uri="{BB962C8B-B14F-4D97-AF65-F5344CB8AC3E}">
        <p14:creationId xmlns:p14="http://schemas.microsoft.com/office/powerpoint/2010/main" val="1150069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2A65E9-A60E-4501-9010-FA16B722FF34}"/>
              </a:ext>
            </a:extLst>
          </p:cNvPr>
          <p:cNvSpPr>
            <a:spLocks noGrp="1"/>
          </p:cNvSpPr>
          <p:nvPr>
            <p:ph type="title"/>
          </p:nvPr>
        </p:nvSpPr>
        <p:spPr/>
        <p:txBody>
          <a:bodyPr>
            <a:normAutofit/>
          </a:bodyPr>
          <a:lstStyle/>
          <a:p>
            <a:r>
              <a:rPr lang="en-US" dirty="0"/>
              <a:t>Enabling a Safe Surgical Environment</a:t>
            </a:r>
          </a:p>
        </p:txBody>
      </p:sp>
      <p:sp>
        <p:nvSpPr>
          <p:cNvPr id="2" name="Content Placeholder 1">
            <a:extLst>
              <a:ext uri="{FF2B5EF4-FFF2-40B4-BE49-F238E27FC236}">
                <a16:creationId xmlns:a16="http://schemas.microsoft.com/office/drawing/2014/main" id="{E5FD463D-E02C-4829-ACAE-A7471FC037D8}"/>
              </a:ext>
            </a:extLst>
          </p:cNvPr>
          <p:cNvSpPr>
            <a:spLocks noGrp="1"/>
          </p:cNvSpPr>
          <p:nvPr>
            <p:ph idx="1"/>
          </p:nvPr>
        </p:nvSpPr>
        <p:spPr>
          <a:xfrm>
            <a:off x="457200" y="1828800"/>
            <a:ext cx="8229600" cy="4297363"/>
          </a:xfrm>
        </p:spPr>
        <p:txBody>
          <a:bodyPr/>
          <a:lstStyle/>
          <a:p>
            <a:r>
              <a:rPr lang="en-US" b="0" dirty="0">
                <a:solidFill>
                  <a:schemeClr val="tx1"/>
                </a:solidFill>
              </a:rPr>
              <a:t>Operating facilities should have access to adequate clean water and personal hygiene stations.</a:t>
            </a:r>
          </a:p>
          <a:p>
            <a:r>
              <a:rPr lang="en-US" b="0" dirty="0">
                <a:solidFill>
                  <a:schemeClr val="tx1"/>
                </a:solidFill>
              </a:rPr>
              <a:t>Hand washing stations with soap should be available pre- and post-surgery. </a:t>
            </a:r>
          </a:p>
          <a:p>
            <a:r>
              <a:rPr lang="en-US" b="0" dirty="0">
                <a:solidFill>
                  <a:schemeClr val="tx1"/>
                </a:solidFill>
              </a:rPr>
              <a:t>The OR should have ample lighting (including an overhead light) and a power back-up system if possible.</a:t>
            </a:r>
          </a:p>
          <a:p>
            <a:r>
              <a:rPr lang="en-US" b="0" dirty="0">
                <a:solidFill>
                  <a:schemeClr val="tx1"/>
                </a:solidFill>
              </a:rPr>
              <a:t>If you do not have access to these resources at your facility, consider referring to a higher-level facility that may be better equipped. </a:t>
            </a:r>
          </a:p>
        </p:txBody>
      </p:sp>
      <p:sp>
        <p:nvSpPr>
          <p:cNvPr id="4" name="Slide Number Placeholder 3">
            <a:extLst>
              <a:ext uri="{FF2B5EF4-FFF2-40B4-BE49-F238E27FC236}">
                <a16:creationId xmlns:a16="http://schemas.microsoft.com/office/drawing/2014/main" id="{83C657CD-F41E-41CC-A135-BFE2B1901B10}"/>
              </a:ext>
            </a:extLst>
          </p:cNvPr>
          <p:cNvSpPr>
            <a:spLocks noGrp="1"/>
          </p:cNvSpPr>
          <p:nvPr>
            <p:ph type="sldNum" sz="quarter" idx="10"/>
          </p:nvPr>
        </p:nvSpPr>
        <p:spPr/>
        <p:txBody>
          <a:bodyPr/>
          <a:lstStyle/>
          <a:p>
            <a:fld id="{BC567560-E4A0-49F2-8B03-66FCD913B299}" type="slidenum">
              <a:rPr lang="en-US" smtClean="0"/>
              <a:pPr/>
              <a:t>10</a:t>
            </a:fld>
            <a:endParaRPr lang="en-US" dirty="0"/>
          </a:p>
        </p:txBody>
      </p:sp>
    </p:spTree>
    <p:extLst>
      <p:ext uri="{BB962C8B-B14F-4D97-AF65-F5344CB8AC3E}">
        <p14:creationId xmlns:p14="http://schemas.microsoft.com/office/powerpoint/2010/main" val="1509199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6991" y="2169129"/>
            <a:ext cx="8229600" cy="4106871"/>
          </a:xfrm>
        </p:spPr>
        <p:txBody>
          <a:bodyPr>
            <a:normAutofit fontScale="92500" lnSpcReduction="20000"/>
          </a:bodyPr>
          <a:lstStyle/>
          <a:p>
            <a:pPr>
              <a:lnSpc>
                <a:spcPct val="120000"/>
              </a:lnSpc>
              <a:spcAft>
                <a:spcPts val="1200"/>
              </a:spcAft>
            </a:pPr>
            <a:r>
              <a:rPr lang="en-US" dirty="0"/>
              <a:t>Surgical Hand Preparation</a:t>
            </a:r>
          </a:p>
          <a:p>
            <a:pPr lvl="1">
              <a:lnSpc>
                <a:spcPct val="120000"/>
              </a:lnSpc>
              <a:spcAft>
                <a:spcPts val="1200"/>
              </a:spcAft>
            </a:pPr>
            <a:r>
              <a:rPr lang="en-US" b="0" dirty="0">
                <a:solidFill>
                  <a:schemeClr val="tx1"/>
                </a:solidFill>
              </a:rPr>
              <a:t>Surgical hand preparation is vitally important to maintain the lowest possible contamination of the surgical field, especially in the event of sterile glove puncture during the procedure.</a:t>
            </a:r>
          </a:p>
          <a:p>
            <a:pPr lvl="1">
              <a:lnSpc>
                <a:spcPct val="120000"/>
              </a:lnSpc>
              <a:spcAft>
                <a:spcPts val="1200"/>
              </a:spcAft>
            </a:pPr>
            <a:r>
              <a:rPr lang="en-US" b="0" dirty="0">
                <a:solidFill>
                  <a:schemeClr val="tx1"/>
                </a:solidFill>
              </a:rPr>
              <a:t>The hands of the surgical team should be clean upon entering the OR by washing with a non-medicated soap</a:t>
            </a:r>
            <a:r>
              <a:rPr lang="en-US" b="0" dirty="0"/>
              <a:t>. </a:t>
            </a:r>
            <a:r>
              <a:rPr lang="en-US" b="0" dirty="0">
                <a:solidFill>
                  <a:schemeClr val="tx1"/>
                </a:solidFill>
              </a:rPr>
              <a:t>Once in the operating area, perform surgical handwashing by using a suitable alcohol-based handrub before donning sterile gloves; </a:t>
            </a:r>
            <a:r>
              <a:rPr lang="en-US" dirty="0">
                <a:solidFill>
                  <a:schemeClr val="tx1"/>
                </a:solidFill>
              </a:rPr>
              <a:t>the use of a surgical brush is </a:t>
            </a:r>
            <a:r>
              <a:rPr lang="en-US" u="sng" dirty="0">
                <a:solidFill>
                  <a:schemeClr val="tx1"/>
                </a:solidFill>
              </a:rPr>
              <a:t>not</a:t>
            </a:r>
            <a:r>
              <a:rPr lang="en-US" dirty="0">
                <a:solidFill>
                  <a:schemeClr val="tx1"/>
                </a:solidFill>
              </a:rPr>
              <a:t> recommended.</a:t>
            </a:r>
          </a:p>
        </p:txBody>
      </p:sp>
      <p:sp>
        <p:nvSpPr>
          <p:cNvPr id="2" name="Title 1"/>
          <p:cNvSpPr>
            <a:spLocks noGrp="1"/>
          </p:cNvSpPr>
          <p:nvPr>
            <p:ph type="title"/>
          </p:nvPr>
        </p:nvSpPr>
        <p:spPr/>
        <p:txBody>
          <a:bodyPr>
            <a:noAutofit/>
          </a:bodyPr>
          <a:lstStyle/>
          <a:p>
            <a:r>
              <a:rPr lang="en-US" dirty="0"/>
              <a:t>Prevention of Surgical Site Infection</a:t>
            </a:r>
            <a:endParaRPr lang="fr-FR" dirty="0"/>
          </a:p>
        </p:txBody>
      </p:sp>
      <p:sp>
        <p:nvSpPr>
          <p:cNvPr id="5" name="Text Placeholder 4">
            <a:extLst>
              <a:ext uri="{FF2B5EF4-FFF2-40B4-BE49-F238E27FC236}">
                <a16:creationId xmlns:a16="http://schemas.microsoft.com/office/drawing/2014/main" id="{B7CE8CE2-AC1F-4A1D-BD78-A11B9B7D1052}"/>
              </a:ext>
            </a:extLst>
          </p:cNvPr>
          <p:cNvSpPr>
            <a:spLocks noGrp="1"/>
          </p:cNvSpPr>
          <p:nvPr>
            <p:ph type="body" sz="quarter" idx="13"/>
          </p:nvPr>
        </p:nvSpPr>
        <p:spPr>
          <a:xfrm>
            <a:off x="486991" y="1587020"/>
            <a:ext cx="8229600" cy="445475"/>
          </a:xfrm>
        </p:spPr>
        <p:txBody>
          <a:bodyPr/>
          <a:lstStyle/>
          <a:p>
            <a:r>
              <a:rPr lang="en-US" dirty="0"/>
              <a:t>Intra-operative Measures</a:t>
            </a:r>
          </a:p>
        </p:txBody>
      </p:sp>
      <p:sp>
        <p:nvSpPr>
          <p:cNvPr id="4" name="Slide Number Placeholder 3">
            <a:extLst>
              <a:ext uri="{FF2B5EF4-FFF2-40B4-BE49-F238E27FC236}">
                <a16:creationId xmlns:a16="http://schemas.microsoft.com/office/drawing/2014/main" id="{733FA4D0-C80A-44EA-B580-012E18345EBF}"/>
              </a:ext>
            </a:extLst>
          </p:cNvPr>
          <p:cNvSpPr>
            <a:spLocks noGrp="1"/>
          </p:cNvSpPr>
          <p:nvPr>
            <p:ph type="sldNum" sz="quarter" idx="14"/>
          </p:nvPr>
        </p:nvSpPr>
        <p:spPr/>
        <p:txBody>
          <a:bodyPr/>
          <a:lstStyle/>
          <a:p>
            <a:fld id="{BC567560-E4A0-49F2-8B03-66FCD913B299}" type="slidenum">
              <a:rPr lang="en-US" smtClean="0"/>
              <a:pPr/>
              <a:t>11</a:t>
            </a:fld>
            <a:endParaRPr lang="en-US" dirty="0"/>
          </a:p>
        </p:txBody>
      </p:sp>
    </p:spTree>
    <p:extLst>
      <p:ext uri="{BB962C8B-B14F-4D97-AF65-F5344CB8AC3E}">
        <p14:creationId xmlns:p14="http://schemas.microsoft.com/office/powerpoint/2010/main" val="3712350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469825-7865-4222-A46E-803F4C72EF10}"/>
              </a:ext>
            </a:extLst>
          </p:cNvPr>
          <p:cNvSpPr>
            <a:spLocks noGrp="1"/>
          </p:cNvSpPr>
          <p:nvPr>
            <p:ph type="sldNum" sz="quarter" idx="12"/>
          </p:nvPr>
        </p:nvSpPr>
        <p:spPr>
          <a:prstGeom prst="rect">
            <a:avLst/>
          </a:prstGeom>
        </p:spPr>
        <p:txBody>
          <a:bodyPr/>
          <a:lstStyle/>
          <a:p>
            <a:fld id="{137AF54A-755B-4237-8307-9A10D2C39757}" type="slidenum">
              <a:rPr lang="en-US" smtClean="0"/>
              <a:t>12</a:t>
            </a:fld>
            <a:endParaRPr lang="en-US"/>
          </a:p>
        </p:txBody>
      </p:sp>
      <p:pic>
        <p:nvPicPr>
          <p:cNvPr id="5" name="Content Placeholder 4"/>
          <p:cNvPicPr>
            <a:picLocks noGrp="1" noChangeAspect="1"/>
          </p:cNvPicPr>
          <p:nvPr>
            <p:ph idx="4294967295"/>
          </p:nvPr>
        </p:nvPicPr>
        <p:blipFill>
          <a:blip r:embed="rId3"/>
          <a:stretch>
            <a:fillRect/>
          </a:stretch>
        </p:blipFill>
        <p:spPr>
          <a:xfrm>
            <a:off x="889000" y="12700"/>
            <a:ext cx="6450013" cy="6858000"/>
          </a:xfrm>
          <a:prstGeom prst="rect">
            <a:avLst/>
          </a:prstGeom>
        </p:spPr>
      </p:pic>
    </p:spTree>
    <p:extLst>
      <p:ext uri="{BB962C8B-B14F-4D97-AF65-F5344CB8AC3E}">
        <p14:creationId xmlns:p14="http://schemas.microsoft.com/office/powerpoint/2010/main" val="3264736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Sterilization</a:t>
            </a:r>
            <a:endParaRPr lang="en-US" sz="2800" dirty="0"/>
          </a:p>
        </p:txBody>
      </p:sp>
      <p:sp>
        <p:nvSpPr>
          <p:cNvPr id="3" name="Content Placeholder 2"/>
          <p:cNvSpPr>
            <a:spLocks noGrp="1"/>
          </p:cNvSpPr>
          <p:nvPr>
            <p:ph idx="1"/>
          </p:nvPr>
        </p:nvSpPr>
        <p:spPr>
          <a:xfrm>
            <a:off x="457200" y="1536700"/>
            <a:ext cx="8420100" cy="5068887"/>
          </a:xfrm>
        </p:spPr>
        <p:txBody>
          <a:bodyPr>
            <a:noAutofit/>
          </a:bodyPr>
          <a:lstStyle/>
          <a:p>
            <a:pPr marL="0" indent="0">
              <a:spcBef>
                <a:spcPts val="600"/>
              </a:spcBef>
              <a:spcAft>
                <a:spcPts val="1200"/>
              </a:spcAft>
              <a:buNone/>
            </a:pPr>
            <a:r>
              <a:rPr lang="en-US" sz="2200" dirty="0"/>
              <a:t>Surgery involves creating a wound and thus exposes the patient to the risk of infection, and the possibility of transmission of infection between health staff and patient and subsequent patients if sterile practices are not followed:</a:t>
            </a:r>
          </a:p>
          <a:p>
            <a:pPr indent="-182880">
              <a:spcBef>
                <a:spcPts val="600"/>
              </a:spcBef>
              <a:spcAft>
                <a:spcPts val="300"/>
              </a:spcAft>
              <a:buFont typeface="Arial" panose="020B0604020202020204" pitchFamily="34" charset="0"/>
              <a:buChar char="•"/>
            </a:pPr>
            <a:r>
              <a:rPr lang="en-US" sz="2000" b="0" dirty="0">
                <a:solidFill>
                  <a:schemeClr val="tx1"/>
                </a:solidFill>
                <a:cs typeface="Arial" panose="020B0604020202020204" pitchFamily="34" charset="0"/>
              </a:rPr>
              <a:t>All items used as a part of the sterile field for surgery or an aseptic change of dressing must be sterile. </a:t>
            </a:r>
          </a:p>
          <a:p>
            <a:pPr indent="-182880">
              <a:spcBef>
                <a:spcPts val="900"/>
              </a:spcBef>
              <a:spcAft>
                <a:spcPts val="300"/>
              </a:spcAft>
              <a:buFont typeface="Arial" panose="020B0604020202020204" pitchFamily="34" charset="0"/>
              <a:buChar char="•"/>
            </a:pPr>
            <a:r>
              <a:rPr lang="en-US" sz="2000" b="0" dirty="0">
                <a:solidFill>
                  <a:schemeClr val="tx1"/>
                </a:solidFill>
                <a:cs typeface="Arial" panose="020B0604020202020204" pitchFamily="34" charset="0"/>
              </a:rPr>
              <a:t>Once an item is removed from a sterile wrapper or sterilizer, it must be used, discarded, or re-sterilized. Items should be considered unsterile if there is any doubt about their sterility. </a:t>
            </a:r>
          </a:p>
          <a:p>
            <a:pPr indent="-182880">
              <a:spcBef>
                <a:spcPts val="900"/>
              </a:spcBef>
              <a:spcAft>
                <a:spcPts val="300"/>
              </a:spcAft>
              <a:buFont typeface="Arial" panose="020B0604020202020204" pitchFamily="34" charset="0"/>
              <a:buChar char="•"/>
            </a:pPr>
            <a:r>
              <a:rPr lang="en-US" sz="2000" b="0" dirty="0">
                <a:solidFill>
                  <a:schemeClr val="tx1"/>
                </a:solidFill>
                <a:cs typeface="Arial" panose="020B0604020202020204" pitchFamily="34" charset="0"/>
              </a:rPr>
              <a:t>If an unsterile person or item touches a sterile object, the object is considered contaminated and no longer sterile.</a:t>
            </a:r>
          </a:p>
          <a:p>
            <a:pPr marL="0" indent="0" algn="ctr">
              <a:spcBef>
                <a:spcPts val="1800"/>
              </a:spcBef>
              <a:buNone/>
            </a:pPr>
            <a:r>
              <a:rPr lang="en-US" sz="1600" b="1" i="1" dirty="0">
                <a:solidFill>
                  <a:srgbClr val="20A6D5"/>
                </a:solidFill>
              </a:rPr>
              <a:t>STERILE CARE MUST NOT BE PERFORMED IF THE INSTRUMENTS CANNOT BE PREPARED AND STERILIZED AS RECOMMENDED</a:t>
            </a:r>
          </a:p>
        </p:txBody>
      </p:sp>
      <p:sp>
        <p:nvSpPr>
          <p:cNvPr id="4" name="Slide Number Placeholder 3">
            <a:extLst>
              <a:ext uri="{FF2B5EF4-FFF2-40B4-BE49-F238E27FC236}">
                <a16:creationId xmlns:a16="http://schemas.microsoft.com/office/drawing/2014/main" id="{1B7FD196-BEDE-4FE8-B5F6-DA5DB475F478}"/>
              </a:ext>
            </a:extLst>
          </p:cNvPr>
          <p:cNvSpPr>
            <a:spLocks noGrp="1"/>
          </p:cNvSpPr>
          <p:nvPr>
            <p:ph type="sldNum" sz="quarter" idx="10"/>
          </p:nvPr>
        </p:nvSpPr>
        <p:spPr/>
        <p:txBody>
          <a:bodyPr/>
          <a:lstStyle/>
          <a:p>
            <a:fld id="{BC567560-E4A0-49F2-8B03-66FCD913B299}" type="slidenum">
              <a:rPr lang="en-US" smtClean="0"/>
              <a:pPr/>
              <a:t>13</a:t>
            </a:fld>
            <a:endParaRPr lang="en-US" dirty="0"/>
          </a:p>
        </p:txBody>
      </p:sp>
    </p:spTree>
    <p:extLst>
      <p:ext uri="{BB962C8B-B14F-4D97-AF65-F5344CB8AC3E}">
        <p14:creationId xmlns:p14="http://schemas.microsoft.com/office/powerpoint/2010/main" val="3970237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DE3E03-3074-4F13-8BFB-50B0F6369D58}"/>
              </a:ext>
            </a:extLst>
          </p:cNvPr>
          <p:cNvSpPr>
            <a:spLocks noGrp="1"/>
          </p:cNvSpPr>
          <p:nvPr>
            <p:ph type="sldNum" sz="quarter" idx="12"/>
          </p:nvPr>
        </p:nvSpPr>
        <p:spPr/>
        <p:txBody>
          <a:bodyPr/>
          <a:lstStyle/>
          <a:p>
            <a:fld id="{BC567560-E4A0-49F2-8B03-66FCD913B299}" type="slidenum">
              <a:rPr lang="en-US" smtClean="0"/>
              <a:pPr/>
              <a:t>14</a:t>
            </a:fld>
            <a:endParaRPr lang="en-US" dirty="0"/>
          </a:p>
        </p:txBody>
      </p:sp>
      <p:sp>
        <p:nvSpPr>
          <p:cNvPr id="2" name="Title 1"/>
          <p:cNvSpPr>
            <a:spLocks noGrp="1"/>
          </p:cNvSpPr>
          <p:nvPr>
            <p:ph type="title"/>
          </p:nvPr>
        </p:nvSpPr>
        <p:spPr/>
        <p:txBody>
          <a:bodyPr>
            <a:normAutofit/>
          </a:bodyPr>
          <a:lstStyle/>
          <a:p>
            <a:r>
              <a:rPr lang="en-US" sz="2700" dirty="0">
                <a:latin typeface="Arial" panose="020B0604020202020204" pitchFamily="34" charset="0"/>
                <a:cs typeface="Arial" panose="020B0604020202020204" pitchFamily="34" charset="0"/>
              </a:rPr>
              <a:t>  Sterilization</a:t>
            </a:r>
            <a:endParaRPr lang="en-US" sz="1200" dirty="0">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0" y="1504950"/>
            <a:ext cx="9144000" cy="615950"/>
          </a:xfrm>
        </p:spPr>
        <p:txBody>
          <a:bodyPr/>
          <a:lstStyle/>
          <a:p>
            <a:pPr marL="0" indent="0" algn="ctr">
              <a:buNone/>
            </a:pPr>
            <a:r>
              <a:rPr lang="en-US" dirty="0"/>
              <a:t>Wear protection, at a minimum gloves, during this process:</a:t>
            </a:r>
          </a:p>
        </p:txBody>
      </p:sp>
      <p:sp>
        <p:nvSpPr>
          <p:cNvPr id="20" name="Text Box 17"/>
          <p:cNvSpPr txBox="1">
            <a:spLocks noChangeArrowheads="1"/>
          </p:cNvSpPr>
          <p:nvPr/>
        </p:nvSpPr>
        <p:spPr bwMode="auto">
          <a:xfrm>
            <a:off x="1858827" y="5905435"/>
            <a:ext cx="6243773" cy="642790"/>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ts val="600"/>
              </a:spcAft>
            </a:pPr>
            <a:r>
              <a:rPr lang="en-US" altLang="en-US" sz="1600" b="1" kern="0" dirty="0">
                <a:solidFill>
                  <a:sysClr val="windowText" lastClr="000000"/>
                </a:solidFill>
                <a:latin typeface="Arial" panose="020B0604020202020204" pitchFamily="34" charset="0"/>
                <a:cs typeface="Arial" panose="020B0604020202020204" pitchFamily="34" charset="0"/>
              </a:rPr>
              <a:t>     </a:t>
            </a:r>
            <a:r>
              <a:rPr lang="en-US" altLang="en-US" sz="1600" b="1" kern="0" dirty="0">
                <a:solidFill>
                  <a:srgbClr val="FF0000"/>
                </a:solidFill>
                <a:latin typeface="Arial" panose="020B0604020202020204" pitchFamily="34" charset="0"/>
                <a:cs typeface="Arial" panose="020B0604020202020204" pitchFamily="34" charset="0"/>
              </a:rPr>
              <a:t>Decontamination with chlorine is NOT recommended </a:t>
            </a:r>
            <a:r>
              <a:rPr lang="en-US" altLang="en-US" sz="1600" kern="0" dirty="0">
                <a:solidFill>
                  <a:sysClr val="windowText" lastClr="000000"/>
                </a:solidFill>
                <a:latin typeface="Arial" panose="020B0604020202020204" pitchFamily="34" charset="0"/>
                <a:cs typeface="Arial" panose="020B0604020202020204" pitchFamily="34" charset="0"/>
              </a:rPr>
              <a:t>as it damages instruments and creates risk for staff.</a:t>
            </a:r>
            <a:endParaRPr lang="en-US" altLang="en-US" sz="1600" b="1" kern="0" dirty="0">
              <a:solidFill>
                <a:sysClr val="windowText" lastClr="000000"/>
              </a:solidFill>
              <a:latin typeface="Arial" panose="020B0604020202020204" pitchFamily="34" charset="0"/>
              <a:cs typeface="Arial" panose="020B0604020202020204" pitchFamily="34" charset="0"/>
            </a:endParaRPr>
          </a:p>
        </p:txBody>
      </p:sp>
      <p:sp>
        <p:nvSpPr>
          <p:cNvPr id="21" name="Text Box 18"/>
          <p:cNvSpPr txBox="1">
            <a:spLocks noChangeArrowheads="1"/>
          </p:cNvSpPr>
          <p:nvPr/>
        </p:nvSpPr>
        <p:spPr bwMode="auto">
          <a:xfrm>
            <a:off x="2592710" y="2049258"/>
            <a:ext cx="4138279" cy="1004426"/>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ts val="600"/>
              </a:spcAft>
            </a:pPr>
            <a:r>
              <a:rPr lang="en-US" altLang="en-US" sz="1600" b="1" kern="0" dirty="0">
                <a:solidFill>
                  <a:sysClr val="windowText" lastClr="000000"/>
                </a:solidFill>
                <a:latin typeface="Arial" panose="020B0604020202020204" pitchFamily="34" charset="0"/>
                <a:cs typeface="Arial" panose="020B0604020202020204" pitchFamily="34" charset="0"/>
              </a:rPr>
              <a:t>Cleaning:</a:t>
            </a:r>
          </a:p>
          <a:p>
            <a:pPr algn="ctr" defTabSz="685800" eaLnBrk="0" fontAlgn="base" hangingPunct="0">
              <a:spcBef>
                <a:spcPct val="0"/>
              </a:spcBef>
              <a:spcAft>
                <a:spcPts val="600"/>
              </a:spcAft>
            </a:pPr>
            <a:r>
              <a:rPr lang="fr-FR" altLang="en-US" sz="1600" kern="0" dirty="0">
                <a:solidFill>
                  <a:sysClr val="windowText" lastClr="000000"/>
                </a:solidFill>
                <a:latin typeface="Arial" panose="020B0604020202020204" pitchFamily="34" charset="0"/>
                <a:cs typeface="Arial" panose="020B0604020202020204" pitchFamily="34" charset="0"/>
              </a:rPr>
              <a:t>Wash the instruments/items </a:t>
            </a:r>
            <a:r>
              <a:rPr lang="en-US" altLang="en-US" sz="1600" kern="0" dirty="0">
                <a:solidFill>
                  <a:sysClr val="windowText" lastClr="000000"/>
                </a:solidFill>
                <a:latin typeface="Arial" panose="020B0604020202020204" pitchFamily="34" charset="0"/>
                <a:cs typeface="Arial" panose="020B0604020202020204" pitchFamily="34" charset="0"/>
              </a:rPr>
              <a:t>with</a:t>
            </a:r>
            <a:r>
              <a:rPr lang="fr-FR" altLang="en-US" sz="1600" kern="0" dirty="0">
                <a:solidFill>
                  <a:sysClr val="windowText" lastClr="000000"/>
                </a:solidFill>
                <a:latin typeface="Arial" panose="020B0604020202020204" pitchFamily="34" charset="0"/>
                <a:cs typeface="Arial" panose="020B0604020202020204" pitchFamily="34" charset="0"/>
              </a:rPr>
              <a:t> water and soap. </a:t>
            </a:r>
            <a:r>
              <a:rPr lang="en-US" altLang="en-US" sz="1600" kern="0" dirty="0">
                <a:solidFill>
                  <a:sysClr val="windowText" lastClr="000000"/>
                </a:solidFill>
                <a:latin typeface="Arial" panose="020B0604020202020204" pitchFamily="34" charset="0"/>
                <a:cs typeface="Arial" panose="020B0604020202020204" pitchFamily="34" charset="0"/>
              </a:rPr>
              <a:t>Rinse</a:t>
            </a:r>
            <a:r>
              <a:rPr lang="fr-FR" altLang="en-US" sz="1600" kern="0" dirty="0">
                <a:solidFill>
                  <a:sysClr val="windowText" lastClr="000000"/>
                </a:solidFill>
                <a:latin typeface="Arial" panose="020B0604020202020204" pitchFamily="34" charset="0"/>
                <a:cs typeface="Arial" panose="020B0604020202020204" pitchFamily="34" charset="0"/>
              </a:rPr>
              <a:t> </a:t>
            </a:r>
            <a:r>
              <a:rPr lang="en-US" altLang="en-US" sz="1600" kern="0" dirty="0">
                <a:solidFill>
                  <a:sysClr val="windowText" lastClr="000000"/>
                </a:solidFill>
                <a:latin typeface="Arial" panose="020B0604020202020204" pitchFamily="34" charset="0"/>
                <a:cs typeface="Arial" panose="020B0604020202020204" pitchFamily="34" charset="0"/>
              </a:rPr>
              <a:t>carefully</a:t>
            </a:r>
            <a:r>
              <a:rPr lang="fr-FR" altLang="en-US" sz="1600" kern="0" dirty="0">
                <a:solidFill>
                  <a:sysClr val="windowText" lastClr="000000"/>
                </a:solidFill>
                <a:latin typeface="Arial" panose="020B0604020202020204" pitchFamily="34" charset="0"/>
                <a:cs typeface="Arial" panose="020B0604020202020204" pitchFamily="34" charset="0"/>
              </a:rPr>
              <a:t> and dry </a:t>
            </a:r>
            <a:r>
              <a:rPr lang="en-US" altLang="en-US" sz="1600" kern="0" dirty="0">
                <a:solidFill>
                  <a:sysClr val="windowText" lastClr="000000"/>
                </a:solidFill>
                <a:latin typeface="Arial" panose="020B0604020202020204" pitchFamily="34" charset="0"/>
                <a:cs typeface="Arial" panose="020B0604020202020204" pitchFamily="34" charset="0"/>
              </a:rPr>
              <a:t>them.</a:t>
            </a:r>
            <a:r>
              <a:rPr lang="fr-FR" altLang="en-US" sz="1600" kern="0" dirty="0">
                <a:solidFill>
                  <a:sysClr val="windowText" lastClr="000000"/>
                </a:solidFill>
                <a:latin typeface="Arial" panose="020B0604020202020204" pitchFamily="34" charset="0"/>
                <a:cs typeface="Arial" panose="020B0604020202020204" pitchFamily="34" charset="0"/>
              </a:rPr>
              <a:t> </a:t>
            </a:r>
          </a:p>
        </p:txBody>
      </p:sp>
      <p:sp>
        <p:nvSpPr>
          <p:cNvPr id="22" name="Line 21"/>
          <p:cNvSpPr>
            <a:spLocks noChangeShapeType="1"/>
          </p:cNvSpPr>
          <p:nvPr/>
        </p:nvSpPr>
        <p:spPr bwMode="auto">
          <a:xfrm flipH="1">
            <a:off x="4678470" y="3086213"/>
            <a:ext cx="0" cy="2571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kern="0">
              <a:solidFill>
                <a:sysClr val="windowText" lastClr="000000"/>
              </a:solidFill>
            </a:endParaRPr>
          </a:p>
        </p:txBody>
      </p:sp>
      <p:sp>
        <p:nvSpPr>
          <p:cNvPr id="25" name="Rectangle 22"/>
          <p:cNvSpPr>
            <a:spLocks noChangeArrowheads="1"/>
          </p:cNvSpPr>
          <p:nvPr/>
        </p:nvSpPr>
        <p:spPr bwMode="auto">
          <a:xfrm>
            <a:off x="2868754" y="2909666"/>
            <a:ext cx="20262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US" altLang="en-US" sz="900" kern="0" dirty="0">
                <a:solidFill>
                  <a:srgbClr val="008000"/>
                </a:solidFill>
                <a:latin typeface="Arial" panose="020B0604020202020204" pitchFamily="34" charset="0"/>
                <a:ea typeface="Times New Roman" panose="02020603050405020304" pitchFamily="18" charset="0"/>
                <a:cs typeface="Arial" panose="020B0604020202020204" pitchFamily="34" charset="0"/>
              </a:rPr>
              <a:t>  </a:t>
            </a:r>
            <a:endParaRPr lang="en-US" altLang="en-US" sz="1350" kern="0" dirty="0">
              <a:solidFill>
                <a:sysClr val="windowText" lastClr="000000"/>
              </a:solidFill>
              <a:latin typeface="Arial" panose="020B0604020202020204" pitchFamily="34" charset="0"/>
            </a:endParaRPr>
          </a:p>
        </p:txBody>
      </p:sp>
      <p:sp>
        <p:nvSpPr>
          <p:cNvPr id="27" name="Text Box 24"/>
          <p:cNvSpPr txBox="1">
            <a:spLocks noChangeArrowheads="1"/>
          </p:cNvSpPr>
          <p:nvPr/>
        </p:nvSpPr>
        <p:spPr bwMode="auto">
          <a:xfrm>
            <a:off x="2638540" y="4646185"/>
            <a:ext cx="4138274" cy="1004426"/>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algn="ctr" eaLnBrk="0" fontAlgn="base" hangingPunct="0">
              <a:spcBef>
                <a:spcPct val="0"/>
              </a:spcBef>
              <a:spcAft>
                <a:spcPts val="600"/>
              </a:spcAft>
            </a:pPr>
            <a:r>
              <a:rPr lang="en-US" altLang="en-US" sz="1600" b="1" kern="0" dirty="0">
                <a:solidFill>
                  <a:srgbClr val="000000"/>
                </a:solidFill>
                <a:latin typeface="Arial" panose="020B0604020202020204" pitchFamily="34" charset="0"/>
                <a:ea typeface="Times New Roman" panose="02020603050405020304" pitchFamily="18" charset="0"/>
                <a:cs typeface="Arial" panose="020B0604020202020204" pitchFamily="34" charset="0"/>
              </a:rPr>
              <a:t>Sterilization :</a:t>
            </a:r>
          </a:p>
          <a:p>
            <a:pPr algn="ctr" eaLnBrk="0" fontAlgn="base" hangingPunct="0">
              <a:spcBef>
                <a:spcPct val="0"/>
              </a:spcBef>
              <a:spcAft>
                <a:spcPts val="600"/>
              </a:spcAft>
            </a:pPr>
            <a:r>
              <a:rPr lang="en-US" altLang="en-US" sz="1600" b="1" kern="0" dirty="0">
                <a:solidFill>
                  <a:srgbClr val="000000"/>
                </a:solidFill>
                <a:latin typeface="Arial" panose="020B0604020202020204" pitchFamily="34" charset="0"/>
                <a:cs typeface="Arial" panose="020B0604020202020204" pitchFamily="34" charset="0"/>
              </a:rPr>
              <a:t>AUTOCLAVE</a:t>
            </a:r>
          </a:p>
          <a:p>
            <a:pPr algn="ctr" eaLnBrk="0" fontAlgn="base" hangingPunct="0">
              <a:spcBef>
                <a:spcPct val="0"/>
              </a:spcBef>
              <a:spcAft>
                <a:spcPts val="600"/>
              </a:spcAft>
            </a:pPr>
            <a:r>
              <a:rPr lang="en-US" altLang="en-US" sz="1600" kern="0" dirty="0">
                <a:solidFill>
                  <a:srgbClr val="000000"/>
                </a:solidFill>
                <a:latin typeface="Arial" panose="020B0604020202020204" pitchFamily="34" charset="0"/>
                <a:cs typeface="Arial" panose="020B0604020202020204" pitchFamily="34" charset="0"/>
              </a:rPr>
              <a:t>Dry heat sterilizers are also acceptable</a:t>
            </a:r>
          </a:p>
          <a:p>
            <a:pPr algn="ctr" eaLnBrk="0" fontAlgn="base" hangingPunct="0">
              <a:spcBef>
                <a:spcPct val="0"/>
              </a:spcBef>
              <a:spcAft>
                <a:spcPts val="600"/>
              </a:spcAft>
            </a:pPr>
            <a:endParaRPr lang="en-US" altLang="en-US" sz="1500" b="1" kern="0" dirty="0">
              <a:solidFill>
                <a:srgbClr val="000000"/>
              </a:solidFill>
              <a:latin typeface="Arial" panose="020B0604020202020204" pitchFamily="34" charset="0"/>
              <a:cs typeface="Arial" panose="020B0604020202020204" pitchFamily="34" charset="0"/>
            </a:endParaRPr>
          </a:p>
          <a:p>
            <a:pPr defTabSz="685800" eaLnBrk="0" fontAlgn="base" hangingPunct="0">
              <a:spcBef>
                <a:spcPct val="0"/>
              </a:spcBef>
              <a:spcAft>
                <a:spcPts val="600"/>
              </a:spcAft>
            </a:pPr>
            <a:endParaRPr lang="en-US" altLang="en-US" sz="1500" kern="0" dirty="0">
              <a:solidFill>
                <a:srgbClr val="000000"/>
              </a:solidFill>
              <a:latin typeface="Arial" panose="020B0604020202020204" pitchFamily="34" charset="0"/>
              <a:cs typeface="Arial" panose="020B0604020202020204" pitchFamily="34" charset="0"/>
            </a:endParaRPr>
          </a:p>
          <a:p>
            <a:pPr defTabSz="685800" eaLnBrk="0" fontAlgn="base" hangingPunct="0">
              <a:spcBef>
                <a:spcPct val="0"/>
              </a:spcBef>
              <a:spcAft>
                <a:spcPct val="0"/>
              </a:spcAft>
            </a:pPr>
            <a:endParaRPr lang="en-US" altLang="en-US" sz="1500" kern="0" dirty="0">
              <a:solidFill>
                <a:sysClr val="windowText" lastClr="000000"/>
              </a:solidFill>
              <a:latin typeface="Arial" panose="020B0604020202020204" pitchFamily="34" charset="0"/>
            </a:endParaRPr>
          </a:p>
        </p:txBody>
      </p:sp>
      <p:sp>
        <p:nvSpPr>
          <p:cNvPr id="11" name="Text Box 18">
            <a:extLst>
              <a:ext uri="{FF2B5EF4-FFF2-40B4-BE49-F238E27FC236}">
                <a16:creationId xmlns:a16="http://schemas.microsoft.com/office/drawing/2014/main" id="{E2C01472-A07C-469B-A4D9-33A7B3680DB1}"/>
              </a:ext>
            </a:extLst>
          </p:cNvPr>
          <p:cNvSpPr txBox="1">
            <a:spLocks noChangeArrowheads="1"/>
          </p:cNvSpPr>
          <p:nvPr/>
        </p:nvSpPr>
        <p:spPr bwMode="auto">
          <a:xfrm>
            <a:off x="2592711" y="3343388"/>
            <a:ext cx="4138278" cy="1022871"/>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algn="ctr" defTabSz="685800" eaLnBrk="0" fontAlgn="base" hangingPunct="0">
              <a:spcBef>
                <a:spcPct val="0"/>
              </a:spcBef>
              <a:spcAft>
                <a:spcPts val="600"/>
              </a:spcAft>
            </a:pPr>
            <a:endParaRPr lang="en-US" altLang="en-US" sz="1600" b="1" kern="0" dirty="0">
              <a:latin typeface="Arial" panose="020B0604020202020204" pitchFamily="34" charset="0"/>
              <a:cs typeface="Arial" panose="020B0604020202020204" pitchFamily="34" charset="0"/>
            </a:endParaRPr>
          </a:p>
          <a:p>
            <a:pPr algn="ctr" defTabSz="685800" eaLnBrk="0" fontAlgn="base" hangingPunct="0">
              <a:spcBef>
                <a:spcPct val="0"/>
              </a:spcBef>
              <a:spcAft>
                <a:spcPts val="600"/>
              </a:spcAft>
            </a:pPr>
            <a:r>
              <a:rPr lang="en-US" altLang="en-US" sz="1600" b="1" kern="0" dirty="0">
                <a:latin typeface="Arial" panose="020B0604020202020204" pitchFamily="34" charset="0"/>
                <a:cs typeface="Arial" panose="020B0604020202020204" pitchFamily="34" charset="0"/>
              </a:rPr>
              <a:t>Decontamination</a:t>
            </a:r>
            <a:endParaRPr lang="en-US" altLang="en-US" sz="1500" b="1" kern="0" dirty="0">
              <a:latin typeface="Arial" panose="020B0604020202020204" pitchFamily="34" charset="0"/>
              <a:cs typeface="Arial" panose="020B0604020202020204" pitchFamily="34" charset="0"/>
            </a:endParaRPr>
          </a:p>
        </p:txBody>
      </p:sp>
      <p:sp>
        <p:nvSpPr>
          <p:cNvPr id="12" name="Line 21">
            <a:extLst>
              <a:ext uri="{FF2B5EF4-FFF2-40B4-BE49-F238E27FC236}">
                <a16:creationId xmlns:a16="http://schemas.microsoft.com/office/drawing/2014/main" id="{8205AFD7-4B60-41E2-B135-6819B1957182}"/>
              </a:ext>
            </a:extLst>
          </p:cNvPr>
          <p:cNvSpPr>
            <a:spLocks noChangeShapeType="1"/>
          </p:cNvSpPr>
          <p:nvPr/>
        </p:nvSpPr>
        <p:spPr bwMode="auto">
          <a:xfrm flipH="1">
            <a:off x="4686726" y="4369099"/>
            <a:ext cx="0" cy="2571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kern="0">
              <a:solidFill>
                <a:sysClr val="windowText" lastClr="000000"/>
              </a:solidFill>
            </a:endParaRPr>
          </a:p>
        </p:txBody>
      </p:sp>
    </p:spTree>
    <p:extLst>
      <p:ext uri="{BB962C8B-B14F-4D97-AF65-F5344CB8AC3E}">
        <p14:creationId xmlns:p14="http://schemas.microsoft.com/office/powerpoint/2010/main" val="1599327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15F87-8545-4909-9EBE-72CD6EBFB0C9}"/>
              </a:ext>
            </a:extLst>
          </p:cNvPr>
          <p:cNvSpPr>
            <a:spLocks noGrp="1"/>
          </p:cNvSpPr>
          <p:nvPr>
            <p:ph type="title"/>
          </p:nvPr>
        </p:nvSpPr>
        <p:spPr/>
        <p:txBody>
          <a:bodyPr>
            <a:normAutofit/>
          </a:bodyPr>
          <a:lstStyle/>
          <a:p>
            <a:r>
              <a:rPr lang="en-US" dirty="0"/>
              <a:t>Resources for Environmental Preparation</a:t>
            </a:r>
          </a:p>
        </p:txBody>
      </p:sp>
      <p:sp>
        <p:nvSpPr>
          <p:cNvPr id="3" name="Content Placeholder 2">
            <a:extLst>
              <a:ext uri="{FF2B5EF4-FFF2-40B4-BE49-F238E27FC236}">
                <a16:creationId xmlns:a16="http://schemas.microsoft.com/office/drawing/2014/main" id="{0D4DF123-415B-4C34-A1B0-3DD2703C4BBD}"/>
              </a:ext>
            </a:extLst>
          </p:cNvPr>
          <p:cNvSpPr>
            <a:spLocks noGrp="1"/>
          </p:cNvSpPr>
          <p:nvPr>
            <p:ph idx="1"/>
          </p:nvPr>
        </p:nvSpPr>
        <p:spPr/>
        <p:txBody>
          <a:bodyPr/>
          <a:lstStyle/>
          <a:p>
            <a:r>
              <a:rPr lang="en-US" dirty="0">
                <a:hlinkClick r:id="rId2"/>
              </a:rPr>
              <a:t>WHO Guidelines on Hand Hygiene</a:t>
            </a:r>
            <a:endParaRPr lang="en-US" dirty="0"/>
          </a:p>
          <a:p>
            <a:r>
              <a:rPr lang="en-US" dirty="0">
                <a:hlinkClick r:id="rId3"/>
              </a:rPr>
              <a:t>WHO Guidelines on Prevention of Surgical Site Infections </a:t>
            </a:r>
            <a:endParaRPr lang="en-US" dirty="0"/>
          </a:p>
        </p:txBody>
      </p:sp>
      <p:sp>
        <p:nvSpPr>
          <p:cNvPr id="4" name="Slide Number Placeholder 3">
            <a:extLst>
              <a:ext uri="{FF2B5EF4-FFF2-40B4-BE49-F238E27FC236}">
                <a16:creationId xmlns:a16="http://schemas.microsoft.com/office/drawing/2014/main" id="{46B3E269-94C6-445D-AA78-66B39BE03050}"/>
              </a:ext>
            </a:extLst>
          </p:cNvPr>
          <p:cNvSpPr>
            <a:spLocks noGrp="1"/>
          </p:cNvSpPr>
          <p:nvPr>
            <p:ph type="sldNum" sz="quarter" idx="10"/>
          </p:nvPr>
        </p:nvSpPr>
        <p:spPr/>
        <p:txBody>
          <a:bodyPr/>
          <a:lstStyle/>
          <a:p>
            <a:fld id="{BC567560-E4A0-49F2-8B03-66FCD913B299}" type="slidenum">
              <a:rPr lang="en-US" smtClean="0"/>
              <a:pPr/>
              <a:t>15</a:t>
            </a:fld>
            <a:endParaRPr lang="en-US" dirty="0"/>
          </a:p>
        </p:txBody>
      </p:sp>
    </p:spTree>
    <p:extLst>
      <p:ext uri="{BB962C8B-B14F-4D97-AF65-F5344CB8AC3E}">
        <p14:creationId xmlns:p14="http://schemas.microsoft.com/office/powerpoint/2010/main" val="2407091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217D38-B9BE-47D0-9C3F-08CB800939BC}"/>
              </a:ext>
            </a:extLst>
          </p:cNvPr>
          <p:cNvSpPr>
            <a:spLocks noGrp="1"/>
          </p:cNvSpPr>
          <p:nvPr>
            <p:ph type="subTitle" idx="1"/>
          </p:nvPr>
        </p:nvSpPr>
        <p:spPr/>
        <p:txBody>
          <a:bodyPr/>
          <a:lstStyle/>
          <a:p>
            <a:r>
              <a:rPr lang="en-US" dirty="0"/>
              <a:t>Hygienic Environment</a:t>
            </a:r>
          </a:p>
        </p:txBody>
      </p:sp>
      <p:sp>
        <p:nvSpPr>
          <p:cNvPr id="4" name="Slide Number Placeholder 3">
            <a:extLst>
              <a:ext uri="{FF2B5EF4-FFF2-40B4-BE49-F238E27FC236}">
                <a16:creationId xmlns:a16="http://schemas.microsoft.com/office/drawing/2014/main" id="{5842BA76-3C86-450C-85CD-41163BE7B709}"/>
              </a:ext>
            </a:extLst>
          </p:cNvPr>
          <p:cNvSpPr>
            <a:spLocks noGrp="1"/>
          </p:cNvSpPr>
          <p:nvPr>
            <p:ph type="sldNum" sz="quarter" idx="12"/>
          </p:nvPr>
        </p:nvSpPr>
        <p:spPr>
          <a:xfrm>
            <a:off x="6553200" y="6356350"/>
            <a:ext cx="2133600" cy="365125"/>
          </a:xfrm>
          <a:prstGeom prst="rect">
            <a:avLst/>
          </a:prstGeom>
        </p:spPr>
        <p:txBody>
          <a:bodyPr/>
          <a:lstStyle/>
          <a:p>
            <a:fld id="{CCD7D0B5-DB6B-46D1-B867-4FCA0CDE5881}" type="slidenum">
              <a:rPr lang="fr-FR" smtClean="0"/>
              <a:t>16</a:t>
            </a:fld>
            <a:endParaRPr lang="fr-FR"/>
          </a:p>
        </p:txBody>
      </p:sp>
    </p:spTree>
    <p:extLst>
      <p:ext uri="{BB962C8B-B14F-4D97-AF65-F5344CB8AC3E}">
        <p14:creationId xmlns:p14="http://schemas.microsoft.com/office/powerpoint/2010/main" val="2931475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CD5F79-7932-44B4-84F2-4783A40DA10A}"/>
              </a:ext>
            </a:extLst>
          </p:cNvPr>
          <p:cNvSpPr>
            <a:spLocks noGrp="1"/>
          </p:cNvSpPr>
          <p:nvPr>
            <p:ph type="title"/>
          </p:nvPr>
        </p:nvSpPr>
        <p:spPr/>
        <p:txBody>
          <a:bodyPr/>
          <a:lstStyle/>
          <a:p>
            <a:r>
              <a:rPr lang="en-US" dirty="0"/>
              <a:t>Hygienic Environment Questions</a:t>
            </a:r>
          </a:p>
        </p:txBody>
      </p:sp>
      <p:sp>
        <p:nvSpPr>
          <p:cNvPr id="2" name="Content Placeholder 1">
            <a:extLst>
              <a:ext uri="{FF2B5EF4-FFF2-40B4-BE49-F238E27FC236}">
                <a16:creationId xmlns:a16="http://schemas.microsoft.com/office/drawing/2014/main" id="{8B9D3585-FDB8-4066-A558-9FA6D9A682BA}"/>
              </a:ext>
            </a:extLst>
          </p:cNvPr>
          <p:cNvSpPr>
            <a:spLocks noGrp="1"/>
          </p:cNvSpPr>
          <p:nvPr>
            <p:ph idx="1"/>
          </p:nvPr>
        </p:nvSpPr>
        <p:spPr/>
        <p:txBody>
          <a:bodyPr/>
          <a:lstStyle/>
          <a:p>
            <a:r>
              <a:rPr lang="en-US" b="0" dirty="0">
                <a:solidFill>
                  <a:schemeClr val="tx1"/>
                </a:solidFill>
              </a:rPr>
              <a:t>What are the general principles for environmental cleaning? </a:t>
            </a:r>
          </a:p>
          <a:p>
            <a:r>
              <a:rPr lang="en-US" b="0" dirty="0">
                <a:solidFill>
                  <a:schemeClr val="tx1"/>
                </a:solidFill>
              </a:rPr>
              <a:t>What are the risks to patients and health care providers if surgical surfaces are not cleaned on schedule? </a:t>
            </a:r>
          </a:p>
          <a:p>
            <a:r>
              <a:rPr lang="en-US" b="0" dirty="0">
                <a:solidFill>
                  <a:schemeClr val="tx1"/>
                </a:solidFill>
              </a:rPr>
              <a:t>What are the risks to patients and health care providers if instruments are not sterilized properly? </a:t>
            </a:r>
          </a:p>
          <a:p>
            <a:r>
              <a:rPr lang="en-US" b="0" dirty="0">
                <a:solidFill>
                  <a:schemeClr val="tx1"/>
                </a:solidFill>
              </a:rPr>
              <a:t>Why is it important to have the equipment and human resources available to closely monitor the patient during surgery? </a:t>
            </a:r>
          </a:p>
        </p:txBody>
      </p:sp>
      <p:sp>
        <p:nvSpPr>
          <p:cNvPr id="4" name="Slide Number Placeholder 3">
            <a:extLst>
              <a:ext uri="{FF2B5EF4-FFF2-40B4-BE49-F238E27FC236}">
                <a16:creationId xmlns:a16="http://schemas.microsoft.com/office/drawing/2014/main" id="{085CA5E2-0988-4366-825D-AAF5FA5BA643}"/>
              </a:ext>
            </a:extLst>
          </p:cNvPr>
          <p:cNvSpPr>
            <a:spLocks noGrp="1"/>
          </p:cNvSpPr>
          <p:nvPr>
            <p:ph type="sldNum" sz="quarter" idx="10"/>
          </p:nvPr>
        </p:nvSpPr>
        <p:spPr/>
        <p:txBody>
          <a:bodyPr/>
          <a:lstStyle/>
          <a:p>
            <a:fld id="{BC567560-E4A0-49F2-8B03-66FCD913B299}" type="slidenum">
              <a:rPr lang="en-US" smtClean="0"/>
              <a:t>17</a:t>
            </a:fld>
            <a:endParaRPr lang="en-US"/>
          </a:p>
        </p:txBody>
      </p:sp>
    </p:spTree>
    <p:extLst>
      <p:ext uri="{BB962C8B-B14F-4D97-AF65-F5344CB8AC3E}">
        <p14:creationId xmlns:p14="http://schemas.microsoft.com/office/powerpoint/2010/main" val="3180117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7E7F97-2551-433C-9050-F47BBCECBD9B}"/>
              </a:ext>
            </a:extLst>
          </p:cNvPr>
          <p:cNvSpPr>
            <a:spLocks noGrp="1"/>
          </p:cNvSpPr>
          <p:nvPr>
            <p:ph type="sldNum" sz="quarter" idx="12"/>
          </p:nvPr>
        </p:nvSpPr>
        <p:spPr>
          <a:xfrm>
            <a:off x="6553200" y="6356350"/>
            <a:ext cx="2133600" cy="365125"/>
          </a:xfrm>
          <a:prstGeom prst="rect">
            <a:avLst/>
          </a:prstGeom>
        </p:spPr>
        <p:txBody>
          <a:bodyPr/>
          <a:lstStyle/>
          <a:p>
            <a:fld id="{137AF54A-755B-4237-8307-9A10D2C39757}" type="slidenum">
              <a:rPr lang="en-US" smtClean="0"/>
              <a:t>18</a:t>
            </a:fld>
            <a:endParaRPr lang="en-US"/>
          </a:p>
        </p:txBody>
      </p:sp>
      <p:sp>
        <p:nvSpPr>
          <p:cNvPr id="3" name="Title 2">
            <a:extLst>
              <a:ext uri="{FF2B5EF4-FFF2-40B4-BE49-F238E27FC236}">
                <a16:creationId xmlns:a16="http://schemas.microsoft.com/office/drawing/2014/main" id="{3BAA8962-4A42-49F4-BED4-3AC15AAD605A}"/>
              </a:ext>
            </a:extLst>
          </p:cNvPr>
          <p:cNvSpPr>
            <a:spLocks noGrp="1"/>
          </p:cNvSpPr>
          <p:nvPr>
            <p:ph type="ctrTitle"/>
          </p:nvPr>
        </p:nvSpPr>
        <p:spPr/>
        <p:txBody>
          <a:bodyPr/>
          <a:lstStyle/>
          <a:p>
            <a:r>
              <a:rPr lang="en-US" dirty="0"/>
              <a:t>Session 11:</a:t>
            </a:r>
            <a:br>
              <a:rPr lang="en-US" dirty="0"/>
            </a:br>
            <a:r>
              <a:rPr lang="en-US" dirty="0"/>
              <a:t>Team Process and the Surgical Environment</a:t>
            </a:r>
          </a:p>
        </p:txBody>
      </p:sp>
    </p:spTree>
    <p:extLst>
      <p:ext uri="{BB962C8B-B14F-4D97-AF65-F5344CB8AC3E}">
        <p14:creationId xmlns:p14="http://schemas.microsoft.com/office/powerpoint/2010/main" val="1826115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1534A7-DD92-4FD8-B4CC-9A02966102A0}"/>
              </a:ext>
            </a:extLst>
          </p:cNvPr>
          <p:cNvSpPr>
            <a:spLocks noGrp="1"/>
          </p:cNvSpPr>
          <p:nvPr>
            <p:ph type="title"/>
          </p:nvPr>
        </p:nvSpPr>
        <p:spPr/>
        <p:txBody>
          <a:bodyPr>
            <a:normAutofit fontScale="90000"/>
          </a:bodyPr>
          <a:lstStyle/>
          <a:p>
            <a:r>
              <a:rPr lang="en-US" dirty="0"/>
              <a:t>Team Process and the Surgical Environment </a:t>
            </a:r>
          </a:p>
        </p:txBody>
      </p:sp>
      <p:sp>
        <p:nvSpPr>
          <p:cNvPr id="2" name="Content Placeholder 1">
            <a:extLst>
              <a:ext uri="{FF2B5EF4-FFF2-40B4-BE49-F238E27FC236}">
                <a16:creationId xmlns:a16="http://schemas.microsoft.com/office/drawing/2014/main" id="{024670B3-3A62-403D-8673-E6D60F6EB6A6}"/>
              </a:ext>
            </a:extLst>
          </p:cNvPr>
          <p:cNvSpPr>
            <a:spLocks noGrp="1"/>
          </p:cNvSpPr>
          <p:nvPr>
            <p:ph idx="1"/>
          </p:nvPr>
        </p:nvSpPr>
        <p:spPr>
          <a:xfrm>
            <a:off x="457200" y="1536700"/>
            <a:ext cx="3073400" cy="4589463"/>
          </a:xfrm>
        </p:spPr>
        <p:txBody>
          <a:bodyPr/>
          <a:lstStyle/>
          <a:p>
            <a:pPr marL="0" indent="0">
              <a:buNone/>
            </a:pPr>
            <a:r>
              <a:rPr lang="en-US" b="1" dirty="0">
                <a:solidFill>
                  <a:srgbClr val="174889"/>
                </a:solidFill>
              </a:rPr>
              <a:t>Team Process: </a:t>
            </a:r>
            <a:r>
              <a:rPr lang="en-US" b="0" dirty="0">
                <a:solidFill>
                  <a:schemeClr val="tx1"/>
                </a:solidFill>
              </a:rPr>
              <a:t>those tasks that are carried out or require the input of the entire surgical team</a:t>
            </a:r>
          </a:p>
          <a:p>
            <a:pPr marL="0" indent="0">
              <a:buNone/>
            </a:pPr>
            <a:endParaRPr lang="en-US" dirty="0">
              <a:solidFill>
                <a:schemeClr val="tx1"/>
              </a:solidFill>
            </a:endParaRPr>
          </a:p>
          <a:p>
            <a:pPr marL="0" indent="0">
              <a:buNone/>
            </a:pPr>
            <a:r>
              <a:rPr lang="en-US" b="1" dirty="0">
                <a:solidFill>
                  <a:schemeClr val="tx1"/>
                </a:solidFill>
              </a:rPr>
              <a:t>What are some examples of team processes in surgery? </a:t>
            </a:r>
          </a:p>
        </p:txBody>
      </p:sp>
      <p:sp>
        <p:nvSpPr>
          <p:cNvPr id="4" name="Slide Number Placeholder 3">
            <a:extLst>
              <a:ext uri="{FF2B5EF4-FFF2-40B4-BE49-F238E27FC236}">
                <a16:creationId xmlns:a16="http://schemas.microsoft.com/office/drawing/2014/main" id="{E4188F39-8D8D-42B5-BED8-BF624730F032}"/>
              </a:ext>
            </a:extLst>
          </p:cNvPr>
          <p:cNvSpPr>
            <a:spLocks noGrp="1"/>
          </p:cNvSpPr>
          <p:nvPr>
            <p:ph type="sldNum" sz="quarter" idx="10"/>
          </p:nvPr>
        </p:nvSpPr>
        <p:spPr/>
        <p:txBody>
          <a:bodyPr/>
          <a:lstStyle/>
          <a:p>
            <a:fld id="{BC567560-E4A0-49F2-8B03-66FCD913B299}" type="slidenum">
              <a:rPr lang="en-US" smtClean="0"/>
              <a:t>19</a:t>
            </a:fld>
            <a:endParaRPr lang="en-US"/>
          </a:p>
        </p:txBody>
      </p:sp>
      <p:pic>
        <p:nvPicPr>
          <p:cNvPr id="1026" name="Picture 2" descr="https://dl.boxcloud.com/api/2.0/internal_files/251270792279/versions/264966267671/representations/jpg_paged_2048x2048/content/1.jpg?access_token=1!riU__lwYNzd29Zb-92HZIvHo99OgDdQiJRoJGI9dlzsENj7Ii3mvZnSBul7FE2ZAMQYpybnf5KmnIxQmWRaJP8RdGsIrbquWHJDuz2qVJlCBxuM_V7RZQSQTOxWH2Q6CaAKpc44KUj1BBTwcU4v4YpMAGH2NhxqDJAeg9itWtobCi5PIm3W-8adAtVETOF8P6OsAmdvl8H15px3U1yWT8OOV6a-c24ipLwYu65YyxhgZSOG2vCrrHUkgGnKSQ7SAT6WUF3pIm4dNYMa771ea0coMzqcKrf1bA8Az_QhAwRaCv-mr8FSIdC54sMPxk1rkN8VOYhi50PsNhMO0hvA8nnFHgQ5tD56Tovkcql-aVj_COh5nBPScfbuiZfUzBQH8aimL71_sBScLUnKRGOiCmirDOTYq1FdVGhU5_oFyKNCAEBl-D314dOBF2nMlJWxsa_32T_0E_tVfhFbdBxcdIzRo363IIxJtCqSL-R9TLIcSaWpXzu2w25a3ebK6qKyHN1J6-g4_BardWniPjdstoDUr1Oy1L9EpJdtb7iCeTeCRliUuwTGiTEZjolV8l7igQQ..&amp;box_client_name=box-content-preview&amp;box_client_version=2.12.2">
            <a:extLst>
              <a:ext uri="{FF2B5EF4-FFF2-40B4-BE49-F238E27FC236}">
                <a16:creationId xmlns:a16="http://schemas.microsoft.com/office/drawing/2014/main" id="{8D9EAC8D-F165-4CB3-8FB5-3690DF0DE07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35393" y="2008453"/>
            <a:ext cx="5000262" cy="33326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0C4E600-312F-4D5C-8F95-659F3DBB2682}"/>
              </a:ext>
            </a:extLst>
          </p:cNvPr>
          <p:cNvSpPr txBox="1"/>
          <p:nvPr/>
        </p:nvSpPr>
        <p:spPr>
          <a:xfrm>
            <a:off x="7125131" y="5352420"/>
            <a:ext cx="2413008" cy="261610"/>
          </a:xfrm>
          <a:prstGeom prst="rect">
            <a:avLst/>
          </a:prstGeom>
          <a:noFill/>
        </p:spPr>
        <p:txBody>
          <a:bodyPr wrap="square" rtlCol="0">
            <a:spAutoFit/>
          </a:bodyPr>
          <a:lstStyle/>
          <a:p>
            <a:r>
              <a:rPr lang="en-US" sz="1050" i="1" dirty="0"/>
              <a:t>Photo: William </a:t>
            </a:r>
            <a:r>
              <a:rPr lang="en-US" sz="1050" i="1" dirty="0" err="1"/>
              <a:t>Nsai</a:t>
            </a:r>
            <a:r>
              <a:rPr lang="en-US" sz="1050" i="1" dirty="0"/>
              <a:t>/Studio 3</a:t>
            </a:r>
          </a:p>
        </p:txBody>
      </p:sp>
    </p:spTree>
    <p:extLst>
      <p:ext uri="{BB962C8B-B14F-4D97-AF65-F5344CB8AC3E}">
        <p14:creationId xmlns:p14="http://schemas.microsoft.com/office/powerpoint/2010/main" val="781092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Placeholder 1"/>
          <p:cNvSpPr>
            <a:spLocks noGrp="1"/>
          </p:cNvSpPr>
          <p:nvPr>
            <p:ph type="body" idx="1"/>
          </p:nvPr>
        </p:nvSpPr>
        <p:spPr>
          <a:xfrm>
            <a:off x="111369" y="4545691"/>
            <a:ext cx="8921261" cy="781502"/>
          </a:xfrm>
        </p:spPr>
        <p:txBody>
          <a:bodyPr/>
          <a:lstStyle/>
          <a:p>
            <a:pPr algn="ctr" eaLnBrk="1" hangingPunct="1"/>
            <a:r>
              <a:rPr lang="en-US" altLang="en-US" cap="none" dirty="0"/>
              <a:t>TRAINING ON FILARICELE SURGERY</a:t>
            </a:r>
          </a:p>
          <a:p>
            <a:pPr algn="ctr" eaLnBrk="1" hangingPunct="1"/>
            <a:r>
              <a:rPr lang="en-US" altLang="en-US" cap="none" dirty="0"/>
              <a:t>Section B</a:t>
            </a:r>
          </a:p>
        </p:txBody>
      </p:sp>
    </p:spTree>
    <p:extLst>
      <p:ext uri="{BB962C8B-B14F-4D97-AF65-F5344CB8AC3E}">
        <p14:creationId xmlns:p14="http://schemas.microsoft.com/office/powerpoint/2010/main" val="1310523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7E7F97-2551-433C-9050-F47BBCECBD9B}"/>
              </a:ext>
            </a:extLst>
          </p:cNvPr>
          <p:cNvSpPr>
            <a:spLocks noGrp="1"/>
          </p:cNvSpPr>
          <p:nvPr>
            <p:ph type="sldNum" sz="quarter" idx="12"/>
          </p:nvPr>
        </p:nvSpPr>
        <p:spPr>
          <a:xfrm>
            <a:off x="6553200" y="6356350"/>
            <a:ext cx="2133600" cy="365125"/>
          </a:xfrm>
          <a:prstGeom prst="rect">
            <a:avLst/>
          </a:prstGeom>
        </p:spPr>
        <p:txBody>
          <a:bodyPr/>
          <a:lstStyle/>
          <a:p>
            <a:fld id="{137AF54A-755B-4237-8307-9A10D2C39757}" type="slidenum">
              <a:rPr lang="en-US" smtClean="0"/>
              <a:t>20</a:t>
            </a:fld>
            <a:endParaRPr lang="en-US"/>
          </a:p>
        </p:txBody>
      </p:sp>
      <p:sp>
        <p:nvSpPr>
          <p:cNvPr id="3" name="Title 2">
            <a:extLst>
              <a:ext uri="{FF2B5EF4-FFF2-40B4-BE49-F238E27FC236}">
                <a16:creationId xmlns:a16="http://schemas.microsoft.com/office/drawing/2014/main" id="{3BAA8962-4A42-49F4-BED4-3AC15AAD605A}"/>
              </a:ext>
            </a:extLst>
          </p:cNvPr>
          <p:cNvSpPr>
            <a:spLocks noGrp="1"/>
          </p:cNvSpPr>
          <p:nvPr>
            <p:ph type="ctrTitle"/>
          </p:nvPr>
        </p:nvSpPr>
        <p:spPr/>
        <p:txBody>
          <a:bodyPr/>
          <a:lstStyle/>
          <a:p>
            <a:r>
              <a:rPr lang="en-US" dirty="0"/>
              <a:t>Session 12:</a:t>
            </a:r>
            <a:br>
              <a:rPr lang="en-US" dirty="0"/>
            </a:br>
            <a:r>
              <a:rPr lang="en-US" dirty="0"/>
              <a:t>Preparing the Operating Room</a:t>
            </a:r>
          </a:p>
        </p:txBody>
      </p:sp>
    </p:spTree>
    <p:extLst>
      <p:ext uri="{BB962C8B-B14F-4D97-AF65-F5344CB8AC3E}">
        <p14:creationId xmlns:p14="http://schemas.microsoft.com/office/powerpoint/2010/main" val="2946171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27"/>
          <p:cNvSpPr>
            <a:spLocks noGrp="1"/>
          </p:cNvSpPr>
          <p:nvPr>
            <p:ph type="title"/>
          </p:nvPr>
        </p:nvSpPr>
        <p:spPr bwMode="auto"/>
        <p:txBody>
          <a:bodyPr wrap="square" numCol="1" anchorCtr="0" compatLnSpc="1">
            <a:prstTxWarp prst="textNoShape">
              <a:avLst/>
            </a:prstTxWarp>
            <a:normAutofit/>
          </a:bodyPr>
          <a:lstStyle/>
          <a:p>
            <a:r>
              <a:rPr lang="en-US" altLang="en-US" cap="none" dirty="0"/>
              <a:t>Preparing the Operating Room</a:t>
            </a:r>
          </a:p>
        </p:txBody>
      </p:sp>
      <p:sp>
        <p:nvSpPr>
          <p:cNvPr id="3" name="Content Placeholder 2">
            <a:extLst>
              <a:ext uri="{FF2B5EF4-FFF2-40B4-BE49-F238E27FC236}">
                <a16:creationId xmlns:a16="http://schemas.microsoft.com/office/drawing/2014/main" id="{A5FA8B19-DCF9-421F-8A12-BBE7E3432063}"/>
              </a:ext>
            </a:extLst>
          </p:cNvPr>
          <p:cNvSpPr>
            <a:spLocks noGrp="1"/>
          </p:cNvSpPr>
          <p:nvPr>
            <p:ph idx="1"/>
          </p:nvPr>
        </p:nvSpPr>
        <p:spPr>
          <a:xfrm>
            <a:off x="457200" y="1536700"/>
            <a:ext cx="8229600" cy="5068887"/>
          </a:xfrm>
        </p:spPr>
        <p:txBody>
          <a:bodyPr/>
          <a:lstStyle/>
          <a:p>
            <a:pPr marL="0" indent="0">
              <a:spcAft>
                <a:spcPts val="1800"/>
              </a:spcAft>
              <a:buNone/>
            </a:pPr>
            <a:r>
              <a:rPr lang="en-US" b="1" dirty="0">
                <a:solidFill>
                  <a:srgbClr val="174889"/>
                </a:solidFill>
              </a:rPr>
              <a:t>Hydrocele surgeries should be conducted in a proper operating room. When preparing the operating room for surgery, ensure that you prepare the following: </a:t>
            </a:r>
          </a:p>
          <a:p>
            <a:pPr marL="457200">
              <a:spcBef>
                <a:spcPts val="0"/>
              </a:spcBef>
              <a:buFont typeface="Arial" panose="020B0604020202020204" pitchFamily="34" charset="0"/>
              <a:buChar char="•"/>
            </a:pPr>
            <a:r>
              <a:rPr lang="en-US" sz="1800" b="0" dirty="0">
                <a:solidFill>
                  <a:schemeClr val="tx1"/>
                </a:solidFill>
              </a:rPr>
              <a:t>The operating room</a:t>
            </a:r>
          </a:p>
          <a:p>
            <a:pPr marL="457200">
              <a:spcBef>
                <a:spcPts val="0"/>
              </a:spcBef>
              <a:buFont typeface="Arial" panose="020B0604020202020204" pitchFamily="34" charset="0"/>
              <a:buChar char="•"/>
            </a:pPr>
            <a:r>
              <a:rPr lang="en-US" sz="1800" b="0" dirty="0">
                <a:solidFill>
                  <a:schemeClr val="tx1"/>
                </a:solidFill>
              </a:rPr>
              <a:t>Cautery</a:t>
            </a:r>
          </a:p>
          <a:p>
            <a:pPr marL="457200">
              <a:spcBef>
                <a:spcPts val="0"/>
              </a:spcBef>
              <a:buFont typeface="Arial" panose="020B0604020202020204" pitchFamily="34" charset="0"/>
              <a:buChar char="•"/>
            </a:pPr>
            <a:r>
              <a:rPr lang="en-US" sz="1800" b="0" dirty="0">
                <a:solidFill>
                  <a:schemeClr val="tx1"/>
                </a:solidFill>
              </a:rPr>
              <a:t>The sterile equipment table</a:t>
            </a:r>
          </a:p>
          <a:p>
            <a:pPr marL="457200">
              <a:spcBef>
                <a:spcPts val="0"/>
              </a:spcBef>
              <a:buFont typeface="Arial" panose="020B0604020202020204" pitchFamily="34" charset="0"/>
              <a:buChar char="•"/>
            </a:pPr>
            <a:r>
              <a:rPr lang="en-US" sz="1800" b="0" dirty="0">
                <a:solidFill>
                  <a:schemeClr val="tx1"/>
                </a:solidFill>
              </a:rPr>
              <a:t>Operating bed</a:t>
            </a:r>
          </a:p>
          <a:p>
            <a:pPr marL="457200">
              <a:spcBef>
                <a:spcPts val="0"/>
              </a:spcBef>
              <a:buFont typeface="Arial" panose="020B0604020202020204" pitchFamily="34" charset="0"/>
              <a:buChar char="•"/>
            </a:pPr>
            <a:r>
              <a:rPr lang="en-US" sz="1800" b="0" dirty="0">
                <a:solidFill>
                  <a:schemeClr val="tx1"/>
                </a:solidFill>
              </a:rPr>
              <a:t>The dustbin</a:t>
            </a:r>
          </a:p>
          <a:p>
            <a:pPr marL="457200">
              <a:spcBef>
                <a:spcPts val="0"/>
              </a:spcBef>
              <a:buFont typeface="Arial" panose="020B0604020202020204" pitchFamily="34" charset="0"/>
              <a:buChar char="•"/>
            </a:pPr>
            <a:r>
              <a:rPr lang="en-US" sz="1800" b="0" dirty="0">
                <a:solidFill>
                  <a:schemeClr val="tx1"/>
                </a:solidFill>
              </a:rPr>
              <a:t>The sharps bin</a:t>
            </a:r>
          </a:p>
          <a:p>
            <a:pPr marL="457200">
              <a:spcBef>
                <a:spcPts val="0"/>
              </a:spcBef>
              <a:buFont typeface="Arial" panose="020B0604020202020204" pitchFamily="34" charset="0"/>
              <a:buChar char="•"/>
            </a:pPr>
            <a:r>
              <a:rPr lang="en-US" sz="1800" b="0" dirty="0">
                <a:solidFill>
                  <a:schemeClr val="tx1"/>
                </a:solidFill>
              </a:rPr>
              <a:t>The surgeon’s trolley</a:t>
            </a:r>
          </a:p>
          <a:p>
            <a:pPr marL="457200">
              <a:buFont typeface="Arial" panose="020B0604020202020204" pitchFamily="34" charset="0"/>
              <a:buChar char="•"/>
            </a:pPr>
            <a:r>
              <a:rPr lang="en-US" sz="1800" b="0" dirty="0">
                <a:solidFill>
                  <a:schemeClr val="tx1"/>
                </a:solidFill>
              </a:rPr>
              <a:t>The surgical set</a:t>
            </a:r>
          </a:p>
          <a:p>
            <a:pPr marL="0" indent="0">
              <a:spcBef>
                <a:spcPts val="1200"/>
              </a:spcBef>
              <a:buNone/>
            </a:pPr>
            <a:r>
              <a:rPr lang="en-US" sz="1600" b="1" dirty="0">
                <a:solidFill>
                  <a:schemeClr val="tx1"/>
                </a:solidFill>
              </a:rPr>
              <a:t>**As you are setting out the instruments, be sure to count all sharps and gauze prior to surgery.</a:t>
            </a:r>
          </a:p>
          <a:p>
            <a:endParaRPr lang="en-US" dirty="0"/>
          </a:p>
        </p:txBody>
      </p:sp>
      <p:sp>
        <p:nvSpPr>
          <p:cNvPr id="2" name="Slide Number Placeholder 1">
            <a:extLst>
              <a:ext uri="{FF2B5EF4-FFF2-40B4-BE49-F238E27FC236}">
                <a16:creationId xmlns:a16="http://schemas.microsoft.com/office/drawing/2014/main" id="{80E5A5E0-B875-4E10-BB07-88AAA3F00265}"/>
              </a:ext>
            </a:extLst>
          </p:cNvPr>
          <p:cNvSpPr>
            <a:spLocks noGrp="1"/>
          </p:cNvSpPr>
          <p:nvPr>
            <p:ph type="sldNum" sz="quarter" idx="10"/>
          </p:nvPr>
        </p:nvSpPr>
        <p:spPr/>
        <p:txBody>
          <a:bodyPr/>
          <a:lstStyle/>
          <a:p>
            <a:fld id="{BC567560-E4A0-49F2-8B03-66FCD913B299}" type="slidenum">
              <a:rPr lang="en-US" smtClean="0"/>
              <a:t>21</a:t>
            </a:fld>
            <a:endParaRPr lang="en-US"/>
          </a:p>
        </p:txBody>
      </p:sp>
    </p:spTree>
    <p:extLst>
      <p:ext uri="{BB962C8B-B14F-4D97-AF65-F5344CB8AC3E}">
        <p14:creationId xmlns:p14="http://schemas.microsoft.com/office/powerpoint/2010/main" val="3523544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CC564-FCA7-4F1E-ADAB-A6BD753D35A0}"/>
              </a:ext>
            </a:extLst>
          </p:cNvPr>
          <p:cNvSpPr>
            <a:spLocks noGrp="1"/>
          </p:cNvSpPr>
          <p:nvPr>
            <p:ph type="ctrTitle"/>
          </p:nvPr>
        </p:nvSpPr>
        <p:spPr/>
        <p:txBody>
          <a:bodyPr/>
          <a:lstStyle/>
          <a:p>
            <a:r>
              <a:rPr lang="en-US" dirty="0"/>
              <a:t>Video: Preparing the Operating Room</a:t>
            </a:r>
          </a:p>
        </p:txBody>
      </p:sp>
      <p:sp>
        <p:nvSpPr>
          <p:cNvPr id="3" name="Slide Number Placeholder 2">
            <a:extLst>
              <a:ext uri="{FF2B5EF4-FFF2-40B4-BE49-F238E27FC236}">
                <a16:creationId xmlns:a16="http://schemas.microsoft.com/office/drawing/2014/main" id="{19A7048D-6178-4B83-8307-55653105B107}"/>
              </a:ext>
            </a:extLst>
          </p:cNvPr>
          <p:cNvSpPr>
            <a:spLocks noGrp="1"/>
          </p:cNvSpPr>
          <p:nvPr>
            <p:ph type="sldNum" sz="quarter" idx="12"/>
          </p:nvPr>
        </p:nvSpPr>
        <p:spPr>
          <a:xfrm>
            <a:off x="6553200" y="6356350"/>
            <a:ext cx="2133600" cy="365125"/>
          </a:xfrm>
          <a:prstGeom prst="rect">
            <a:avLst/>
          </a:prstGeom>
        </p:spPr>
        <p:txBody>
          <a:bodyPr/>
          <a:lstStyle/>
          <a:p>
            <a:fld id="{CCD7D0B5-DB6B-46D1-B867-4FCA0CDE5881}" type="slidenum">
              <a:rPr lang="fr-FR" smtClean="0"/>
              <a:t>22</a:t>
            </a:fld>
            <a:endParaRPr lang="fr-FR"/>
          </a:p>
        </p:txBody>
      </p:sp>
    </p:spTree>
    <p:extLst>
      <p:ext uri="{BB962C8B-B14F-4D97-AF65-F5344CB8AC3E}">
        <p14:creationId xmlns:p14="http://schemas.microsoft.com/office/powerpoint/2010/main" val="1910803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6C1FF0-DB9C-4E5C-9132-83D2B72D32A8}"/>
              </a:ext>
            </a:extLst>
          </p:cNvPr>
          <p:cNvSpPr>
            <a:spLocks noGrp="1"/>
          </p:cNvSpPr>
          <p:nvPr>
            <p:ph type="sldNum" sz="quarter" idx="12"/>
          </p:nvPr>
        </p:nvSpPr>
        <p:spPr/>
        <p:txBody>
          <a:bodyPr/>
          <a:lstStyle/>
          <a:p>
            <a:fld id="{BC567560-E4A0-49F2-8B03-66FCD913B299}" type="slidenum">
              <a:rPr lang="en-US" smtClean="0"/>
              <a:t>23</a:t>
            </a:fld>
            <a:endParaRPr lang="en-US"/>
          </a:p>
        </p:txBody>
      </p:sp>
      <p:sp>
        <p:nvSpPr>
          <p:cNvPr id="3" name="Title 2">
            <a:extLst>
              <a:ext uri="{FF2B5EF4-FFF2-40B4-BE49-F238E27FC236}">
                <a16:creationId xmlns:a16="http://schemas.microsoft.com/office/drawing/2014/main" id="{84593A93-E147-45CE-8F18-5980EFAC9FE5}"/>
              </a:ext>
            </a:extLst>
          </p:cNvPr>
          <p:cNvSpPr>
            <a:spLocks noGrp="1"/>
          </p:cNvSpPr>
          <p:nvPr>
            <p:ph type="title"/>
          </p:nvPr>
        </p:nvSpPr>
        <p:spPr/>
        <p:txBody>
          <a:bodyPr/>
          <a:lstStyle/>
          <a:p>
            <a:r>
              <a:rPr lang="en-US" dirty="0"/>
              <a:t>Instruments </a:t>
            </a:r>
          </a:p>
        </p:txBody>
      </p:sp>
      <p:pic>
        <p:nvPicPr>
          <p:cNvPr id="5" name="Picture 4">
            <a:extLst>
              <a:ext uri="{FF2B5EF4-FFF2-40B4-BE49-F238E27FC236}">
                <a16:creationId xmlns:a16="http://schemas.microsoft.com/office/drawing/2014/main" id="{28AE5130-0A2A-4570-8A8C-E93B2767B51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9585" y="1177816"/>
            <a:ext cx="2017329" cy="2017329"/>
          </a:xfrm>
          <a:prstGeom prst="rect">
            <a:avLst/>
          </a:prstGeom>
        </p:spPr>
      </p:pic>
      <p:sp>
        <p:nvSpPr>
          <p:cNvPr id="6" name="TextBox 5">
            <a:extLst>
              <a:ext uri="{FF2B5EF4-FFF2-40B4-BE49-F238E27FC236}">
                <a16:creationId xmlns:a16="http://schemas.microsoft.com/office/drawing/2014/main" id="{1BE0E9EC-E349-425E-909B-03C2A8A37728}"/>
              </a:ext>
            </a:extLst>
          </p:cNvPr>
          <p:cNvSpPr txBox="1"/>
          <p:nvPr/>
        </p:nvSpPr>
        <p:spPr>
          <a:xfrm>
            <a:off x="229585" y="3195145"/>
            <a:ext cx="2229836" cy="307777"/>
          </a:xfrm>
          <a:prstGeom prst="rect">
            <a:avLst/>
          </a:prstGeom>
          <a:noFill/>
        </p:spPr>
        <p:txBody>
          <a:bodyPr wrap="square" rtlCol="0">
            <a:spAutoFit/>
          </a:bodyPr>
          <a:lstStyle/>
          <a:p>
            <a:r>
              <a:rPr lang="en-US" sz="1400" dirty="0" err="1"/>
              <a:t>Leur</a:t>
            </a:r>
            <a:r>
              <a:rPr lang="en-US" sz="1400" dirty="0"/>
              <a:t> Lock Syringe (10ml)</a:t>
            </a:r>
          </a:p>
        </p:txBody>
      </p:sp>
      <p:pic>
        <p:nvPicPr>
          <p:cNvPr id="7" name="Picture 6">
            <a:extLst>
              <a:ext uri="{FF2B5EF4-FFF2-40B4-BE49-F238E27FC236}">
                <a16:creationId xmlns:a16="http://schemas.microsoft.com/office/drawing/2014/main" id="{BB195E6C-0073-44C2-BF74-DFE66CD6660A}"/>
              </a:ext>
            </a:extLst>
          </p:cNvPr>
          <p:cNvPicPr>
            <a:picLocks noChangeAspect="1"/>
          </p:cNvPicPr>
          <p:nvPr/>
        </p:nvPicPr>
        <p:blipFill>
          <a:blip r:embed="rId3"/>
          <a:stretch>
            <a:fillRect/>
          </a:stretch>
        </p:blipFill>
        <p:spPr>
          <a:xfrm>
            <a:off x="2869980" y="1091608"/>
            <a:ext cx="3381375" cy="2257425"/>
          </a:xfrm>
          <a:prstGeom prst="rect">
            <a:avLst/>
          </a:prstGeom>
        </p:spPr>
      </p:pic>
      <p:sp>
        <p:nvSpPr>
          <p:cNvPr id="8" name="TextBox 7">
            <a:extLst>
              <a:ext uri="{FF2B5EF4-FFF2-40B4-BE49-F238E27FC236}">
                <a16:creationId xmlns:a16="http://schemas.microsoft.com/office/drawing/2014/main" id="{5CE60DB7-B77E-4F01-B488-6AD876DE1B7C}"/>
              </a:ext>
            </a:extLst>
          </p:cNvPr>
          <p:cNvSpPr txBox="1"/>
          <p:nvPr/>
        </p:nvSpPr>
        <p:spPr>
          <a:xfrm>
            <a:off x="3457082" y="3193656"/>
            <a:ext cx="2512794" cy="307777"/>
          </a:xfrm>
          <a:prstGeom prst="rect">
            <a:avLst/>
          </a:prstGeom>
          <a:noFill/>
        </p:spPr>
        <p:txBody>
          <a:bodyPr wrap="square" rtlCol="0">
            <a:spAutoFit/>
          </a:bodyPr>
          <a:lstStyle/>
          <a:p>
            <a:r>
              <a:rPr lang="en-US" sz="1400" dirty="0"/>
              <a:t>Catheter Tip Syringe (60ml)</a:t>
            </a:r>
          </a:p>
        </p:txBody>
      </p:sp>
      <p:pic>
        <p:nvPicPr>
          <p:cNvPr id="9" name="Picture 8">
            <a:extLst>
              <a:ext uri="{FF2B5EF4-FFF2-40B4-BE49-F238E27FC236}">
                <a16:creationId xmlns:a16="http://schemas.microsoft.com/office/drawing/2014/main" id="{267C7906-0B66-4C9E-B0FA-A80DD700BAF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2022" y="4376405"/>
            <a:ext cx="2747957" cy="1563613"/>
          </a:xfrm>
          <a:prstGeom prst="rect">
            <a:avLst/>
          </a:prstGeom>
        </p:spPr>
      </p:pic>
      <p:sp>
        <p:nvSpPr>
          <p:cNvPr id="10" name="TextBox 9">
            <a:extLst>
              <a:ext uri="{FF2B5EF4-FFF2-40B4-BE49-F238E27FC236}">
                <a16:creationId xmlns:a16="http://schemas.microsoft.com/office/drawing/2014/main" id="{E56D2E15-2E94-4C1F-99D7-E023FD5AC3BD}"/>
              </a:ext>
            </a:extLst>
          </p:cNvPr>
          <p:cNvSpPr txBox="1"/>
          <p:nvPr/>
        </p:nvSpPr>
        <p:spPr>
          <a:xfrm>
            <a:off x="122023" y="5965614"/>
            <a:ext cx="2747956" cy="523220"/>
          </a:xfrm>
          <a:prstGeom prst="rect">
            <a:avLst/>
          </a:prstGeom>
          <a:noFill/>
        </p:spPr>
        <p:txBody>
          <a:bodyPr wrap="square" rtlCol="0">
            <a:spAutoFit/>
          </a:bodyPr>
          <a:lstStyle/>
          <a:p>
            <a:r>
              <a:rPr lang="en-US" sz="1400" dirty="0"/>
              <a:t>Absorbable, polyglactin suture (</a:t>
            </a:r>
            <a:r>
              <a:rPr lang="en-US" sz="1400" dirty="0" err="1"/>
              <a:t>Vicryl</a:t>
            </a:r>
            <a:r>
              <a:rPr lang="en-US" sz="1400" dirty="0"/>
              <a:t>)</a:t>
            </a:r>
          </a:p>
        </p:txBody>
      </p:sp>
      <p:pic>
        <p:nvPicPr>
          <p:cNvPr id="13" name="Picture 12">
            <a:extLst>
              <a:ext uri="{FF2B5EF4-FFF2-40B4-BE49-F238E27FC236}">
                <a16:creationId xmlns:a16="http://schemas.microsoft.com/office/drawing/2014/main" id="{C53C7D28-BA32-4684-B728-33CFDE03861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56978" y="1534509"/>
            <a:ext cx="2179583" cy="2179583"/>
          </a:xfrm>
          <a:prstGeom prst="rect">
            <a:avLst/>
          </a:prstGeom>
        </p:spPr>
      </p:pic>
      <p:sp>
        <p:nvSpPr>
          <p:cNvPr id="14" name="TextBox 13">
            <a:extLst>
              <a:ext uri="{FF2B5EF4-FFF2-40B4-BE49-F238E27FC236}">
                <a16:creationId xmlns:a16="http://schemas.microsoft.com/office/drawing/2014/main" id="{6D8DB485-411F-43F5-8C15-C278B92C0771}"/>
              </a:ext>
            </a:extLst>
          </p:cNvPr>
          <p:cNvSpPr txBox="1"/>
          <p:nvPr/>
        </p:nvSpPr>
        <p:spPr>
          <a:xfrm>
            <a:off x="7184643" y="3872828"/>
            <a:ext cx="1551918" cy="307777"/>
          </a:xfrm>
          <a:prstGeom prst="rect">
            <a:avLst/>
          </a:prstGeom>
          <a:noFill/>
        </p:spPr>
        <p:txBody>
          <a:bodyPr wrap="square" rtlCol="0">
            <a:spAutoFit/>
          </a:bodyPr>
          <a:lstStyle/>
          <a:p>
            <a:r>
              <a:rPr lang="en-US" sz="1400" dirty="0"/>
              <a:t>Sponge Forceps</a:t>
            </a:r>
          </a:p>
        </p:txBody>
      </p:sp>
      <p:pic>
        <p:nvPicPr>
          <p:cNvPr id="15" name="Picture 14">
            <a:extLst>
              <a:ext uri="{FF2B5EF4-FFF2-40B4-BE49-F238E27FC236}">
                <a16:creationId xmlns:a16="http://schemas.microsoft.com/office/drawing/2014/main" id="{27A0FAA3-D515-4E72-9BFC-E91C1729CB5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46203" y="3888259"/>
            <a:ext cx="2077355" cy="2077355"/>
          </a:xfrm>
          <a:prstGeom prst="rect">
            <a:avLst/>
          </a:prstGeom>
        </p:spPr>
      </p:pic>
      <p:sp>
        <p:nvSpPr>
          <p:cNvPr id="17" name="TextBox 16">
            <a:extLst>
              <a:ext uri="{FF2B5EF4-FFF2-40B4-BE49-F238E27FC236}">
                <a16:creationId xmlns:a16="http://schemas.microsoft.com/office/drawing/2014/main" id="{820B144A-D7D1-461D-A14F-1F888536E8C9}"/>
              </a:ext>
            </a:extLst>
          </p:cNvPr>
          <p:cNvSpPr txBox="1"/>
          <p:nvPr/>
        </p:nvSpPr>
        <p:spPr>
          <a:xfrm>
            <a:off x="3457082" y="5664085"/>
            <a:ext cx="2747956" cy="307777"/>
          </a:xfrm>
          <a:prstGeom prst="rect">
            <a:avLst/>
          </a:prstGeom>
          <a:noFill/>
        </p:spPr>
        <p:txBody>
          <a:bodyPr wrap="square" rtlCol="0">
            <a:spAutoFit/>
          </a:bodyPr>
          <a:lstStyle/>
          <a:p>
            <a:r>
              <a:rPr lang="en-US" sz="1400" dirty="0"/>
              <a:t>Non-toothed, dissecting forceps</a:t>
            </a:r>
          </a:p>
        </p:txBody>
      </p:sp>
      <p:pic>
        <p:nvPicPr>
          <p:cNvPr id="16" name="Picture 15">
            <a:extLst>
              <a:ext uri="{FF2B5EF4-FFF2-40B4-BE49-F238E27FC236}">
                <a16:creationId xmlns:a16="http://schemas.microsoft.com/office/drawing/2014/main" id="{92CF554C-4A40-4997-A74B-477368E074C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81952" y="4376405"/>
            <a:ext cx="2179584" cy="2179584"/>
          </a:xfrm>
          <a:prstGeom prst="rect">
            <a:avLst/>
          </a:prstGeom>
        </p:spPr>
      </p:pic>
      <p:sp>
        <p:nvSpPr>
          <p:cNvPr id="19" name="TextBox 18">
            <a:extLst>
              <a:ext uri="{FF2B5EF4-FFF2-40B4-BE49-F238E27FC236}">
                <a16:creationId xmlns:a16="http://schemas.microsoft.com/office/drawing/2014/main" id="{80F86FAC-5BE3-43F2-8324-164D78CD00CE}"/>
              </a:ext>
            </a:extLst>
          </p:cNvPr>
          <p:cNvSpPr txBox="1"/>
          <p:nvPr/>
        </p:nvSpPr>
        <p:spPr>
          <a:xfrm>
            <a:off x="5923558" y="6202461"/>
            <a:ext cx="2422319" cy="307777"/>
          </a:xfrm>
          <a:prstGeom prst="rect">
            <a:avLst/>
          </a:prstGeom>
          <a:noFill/>
        </p:spPr>
        <p:txBody>
          <a:bodyPr wrap="square" rtlCol="0">
            <a:spAutoFit/>
          </a:bodyPr>
          <a:lstStyle/>
          <a:p>
            <a:r>
              <a:rPr lang="en-US" sz="1400" dirty="0"/>
              <a:t>Toothed, dissecting forceps</a:t>
            </a:r>
          </a:p>
        </p:txBody>
      </p:sp>
    </p:spTree>
    <p:extLst>
      <p:ext uri="{BB962C8B-B14F-4D97-AF65-F5344CB8AC3E}">
        <p14:creationId xmlns:p14="http://schemas.microsoft.com/office/powerpoint/2010/main" val="1813392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F0334A-5208-4873-9B26-DECABF12A5DC}"/>
              </a:ext>
            </a:extLst>
          </p:cNvPr>
          <p:cNvSpPr>
            <a:spLocks noGrp="1"/>
          </p:cNvSpPr>
          <p:nvPr>
            <p:ph type="sldNum" sz="quarter" idx="12"/>
          </p:nvPr>
        </p:nvSpPr>
        <p:spPr/>
        <p:txBody>
          <a:bodyPr/>
          <a:lstStyle/>
          <a:p>
            <a:fld id="{BC567560-E4A0-49F2-8B03-66FCD913B299}" type="slidenum">
              <a:rPr lang="en-US" smtClean="0"/>
              <a:t>24</a:t>
            </a:fld>
            <a:endParaRPr lang="en-US"/>
          </a:p>
        </p:txBody>
      </p:sp>
      <p:sp>
        <p:nvSpPr>
          <p:cNvPr id="3" name="Title 2">
            <a:extLst>
              <a:ext uri="{FF2B5EF4-FFF2-40B4-BE49-F238E27FC236}">
                <a16:creationId xmlns:a16="http://schemas.microsoft.com/office/drawing/2014/main" id="{84593A93-E147-45CE-8F18-5980EFAC9FE5}"/>
              </a:ext>
            </a:extLst>
          </p:cNvPr>
          <p:cNvSpPr>
            <a:spLocks noGrp="1"/>
          </p:cNvSpPr>
          <p:nvPr>
            <p:ph type="title"/>
          </p:nvPr>
        </p:nvSpPr>
        <p:spPr/>
        <p:txBody>
          <a:bodyPr/>
          <a:lstStyle/>
          <a:p>
            <a:r>
              <a:rPr lang="en-US" dirty="0"/>
              <a:t>Instruments </a:t>
            </a:r>
          </a:p>
        </p:txBody>
      </p:sp>
      <p:pic>
        <p:nvPicPr>
          <p:cNvPr id="5" name="Picture 4">
            <a:extLst>
              <a:ext uri="{FF2B5EF4-FFF2-40B4-BE49-F238E27FC236}">
                <a16:creationId xmlns:a16="http://schemas.microsoft.com/office/drawing/2014/main" id="{28AE5130-0A2A-4570-8A8C-E93B2767B51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29585" y="1177816"/>
            <a:ext cx="2017329" cy="2017329"/>
          </a:xfrm>
          <a:prstGeom prst="rect">
            <a:avLst/>
          </a:prstGeom>
        </p:spPr>
      </p:pic>
      <p:sp>
        <p:nvSpPr>
          <p:cNvPr id="6" name="TextBox 5">
            <a:extLst>
              <a:ext uri="{FF2B5EF4-FFF2-40B4-BE49-F238E27FC236}">
                <a16:creationId xmlns:a16="http://schemas.microsoft.com/office/drawing/2014/main" id="{1BE0E9EC-E349-425E-909B-03C2A8A37728}"/>
              </a:ext>
            </a:extLst>
          </p:cNvPr>
          <p:cNvSpPr txBox="1"/>
          <p:nvPr/>
        </p:nvSpPr>
        <p:spPr>
          <a:xfrm>
            <a:off x="229585" y="3195145"/>
            <a:ext cx="2229836" cy="307777"/>
          </a:xfrm>
          <a:prstGeom prst="rect">
            <a:avLst/>
          </a:prstGeom>
          <a:noFill/>
        </p:spPr>
        <p:txBody>
          <a:bodyPr wrap="square" rtlCol="0">
            <a:spAutoFit/>
          </a:bodyPr>
          <a:lstStyle/>
          <a:p>
            <a:r>
              <a:rPr lang="en-US" sz="1400" dirty="0"/>
              <a:t>Metzenbaum scissors</a:t>
            </a:r>
          </a:p>
        </p:txBody>
      </p:sp>
      <p:pic>
        <p:nvPicPr>
          <p:cNvPr id="7" name="Picture 6">
            <a:extLst>
              <a:ext uri="{FF2B5EF4-FFF2-40B4-BE49-F238E27FC236}">
                <a16:creationId xmlns:a16="http://schemas.microsoft.com/office/drawing/2014/main" id="{BB195E6C-0073-44C2-BF74-DFE66CD6660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431955" y="1091608"/>
            <a:ext cx="2257425" cy="2257425"/>
          </a:xfrm>
          <a:prstGeom prst="rect">
            <a:avLst/>
          </a:prstGeom>
        </p:spPr>
      </p:pic>
      <p:sp>
        <p:nvSpPr>
          <p:cNvPr id="8" name="TextBox 7">
            <a:extLst>
              <a:ext uri="{FF2B5EF4-FFF2-40B4-BE49-F238E27FC236}">
                <a16:creationId xmlns:a16="http://schemas.microsoft.com/office/drawing/2014/main" id="{5CE60DB7-B77E-4F01-B488-6AD876DE1B7C}"/>
              </a:ext>
            </a:extLst>
          </p:cNvPr>
          <p:cNvSpPr txBox="1"/>
          <p:nvPr/>
        </p:nvSpPr>
        <p:spPr>
          <a:xfrm>
            <a:off x="4114957" y="3211654"/>
            <a:ext cx="1745539" cy="307777"/>
          </a:xfrm>
          <a:prstGeom prst="rect">
            <a:avLst/>
          </a:prstGeom>
          <a:noFill/>
        </p:spPr>
        <p:txBody>
          <a:bodyPr wrap="square" rtlCol="0">
            <a:spAutoFit/>
          </a:bodyPr>
          <a:lstStyle/>
          <a:p>
            <a:r>
              <a:rPr lang="en-US" sz="1400" dirty="0"/>
              <a:t>Mayo scissors</a:t>
            </a:r>
          </a:p>
        </p:txBody>
      </p:sp>
      <p:pic>
        <p:nvPicPr>
          <p:cNvPr id="9" name="Picture 8">
            <a:extLst>
              <a:ext uri="{FF2B5EF4-FFF2-40B4-BE49-F238E27FC236}">
                <a16:creationId xmlns:a16="http://schemas.microsoft.com/office/drawing/2014/main" id="{267C7906-0B66-4C9E-B0FA-A80DD700BAF7}"/>
              </a:ext>
            </a:extLst>
          </p:cNvPr>
          <p:cNvPicPr>
            <a:picLocks noChangeAspect="1"/>
          </p:cNvPicPr>
          <p:nvPr/>
        </p:nvPicPr>
        <p:blipFill>
          <a:blip r:embed="rId5"/>
          <a:srcRect/>
          <a:stretch/>
        </p:blipFill>
        <p:spPr>
          <a:xfrm>
            <a:off x="281823" y="3843719"/>
            <a:ext cx="2428229" cy="2428229"/>
          </a:xfrm>
          <a:prstGeom prst="rect">
            <a:avLst/>
          </a:prstGeom>
        </p:spPr>
      </p:pic>
      <p:sp>
        <p:nvSpPr>
          <p:cNvPr id="10" name="TextBox 9">
            <a:extLst>
              <a:ext uri="{FF2B5EF4-FFF2-40B4-BE49-F238E27FC236}">
                <a16:creationId xmlns:a16="http://schemas.microsoft.com/office/drawing/2014/main" id="{E56D2E15-2E94-4C1F-99D7-E023FD5AC3BD}"/>
              </a:ext>
            </a:extLst>
          </p:cNvPr>
          <p:cNvSpPr txBox="1"/>
          <p:nvPr/>
        </p:nvSpPr>
        <p:spPr>
          <a:xfrm>
            <a:off x="863330" y="5758307"/>
            <a:ext cx="1496570" cy="307777"/>
          </a:xfrm>
          <a:prstGeom prst="rect">
            <a:avLst/>
          </a:prstGeom>
          <a:noFill/>
        </p:spPr>
        <p:txBody>
          <a:bodyPr wrap="square" rtlCol="0">
            <a:spAutoFit/>
          </a:bodyPr>
          <a:lstStyle/>
          <a:p>
            <a:r>
              <a:rPr lang="en-US" sz="1400" dirty="0"/>
              <a:t>Retractors</a:t>
            </a:r>
          </a:p>
        </p:txBody>
      </p:sp>
      <p:pic>
        <p:nvPicPr>
          <p:cNvPr id="13" name="Picture 12">
            <a:extLst>
              <a:ext uri="{FF2B5EF4-FFF2-40B4-BE49-F238E27FC236}">
                <a16:creationId xmlns:a16="http://schemas.microsoft.com/office/drawing/2014/main" id="{C53C7D28-BA32-4684-B728-33CFDE03861F}"/>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6383759" y="1400663"/>
            <a:ext cx="2530656" cy="1684036"/>
          </a:xfrm>
          <a:prstGeom prst="rect">
            <a:avLst/>
          </a:prstGeom>
        </p:spPr>
      </p:pic>
      <p:pic>
        <p:nvPicPr>
          <p:cNvPr id="15" name="Picture 14">
            <a:extLst>
              <a:ext uri="{FF2B5EF4-FFF2-40B4-BE49-F238E27FC236}">
                <a16:creationId xmlns:a16="http://schemas.microsoft.com/office/drawing/2014/main" id="{27A0FAA3-D515-4E72-9BFC-E91C1729CB5B}"/>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3846203" y="3941677"/>
            <a:ext cx="2077355" cy="1970519"/>
          </a:xfrm>
          <a:prstGeom prst="rect">
            <a:avLst/>
          </a:prstGeom>
        </p:spPr>
      </p:pic>
      <p:sp>
        <p:nvSpPr>
          <p:cNvPr id="17" name="TextBox 16">
            <a:extLst>
              <a:ext uri="{FF2B5EF4-FFF2-40B4-BE49-F238E27FC236}">
                <a16:creationId xmlns:a16="http://schemas.microsoft.com/office/drawing/2014/main" id="{820B144A-D7D1-461D-A14F-1F888536E8C9}"/>
              </a:ext>
            </a:extLst>
          </p:cNvPr>
          <p:cNvSpPr txBox="1"/>
          <p:nvPr/>
        </p:nvSpPr>
        <p:spPr>
          <a:xfrm>
            <a:off x="4325164" y="5664085"/>
            <a:ext cx="1598394" cy="307777"/>
          </a:xfrm>
          <a:prstGeom prst="rect">
            <a:avLst/>
          </a:prstGeom>
          <a:noFill/>
        </p:spPr>
        <p:txBody>
          <a:bodyPr wrap="square" rtlCol="0">
            <a:spAutoFit/>
          </a:bodyPr>
          <a:lstStyle/>
          <a:p>
            <a:r>
              <a:rPr lang="en-US" sz="1400" dirty="0"/>
              <a:t>Allis clamps</a:t>
            </a:r>
          </a:p>
        </p:txBody>
      </p:sp>
      <p:pic>
        <p:nvPicPr>
          <p:cNvPr id="16" name="Picture 15">
            <a:extLst>
              <a:ext uri="{FF2B5EF4-FFF2-40B4-BE49-F238E27FC236}">
                <a16:creationId xmlns:a16="http://schemas.microsoft.com/office/drawing/2014/main" id="{92CF554C-4A40-4997-A74B-477368E074CE}"/>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6725553" y="4120880"/>
            <a:ext cx="2179584" cy="1450414"/>
          </a:xfrm>
          <a:prstGeom prst="rect">
            <a:avLst/>
          </a:prstGeom>
        </p:spPr>
      </p:pic>
      <p:sp>
        <p:nvSpPr>
          <p:cNvPr id="18" name="TextBox 17">
            <a:extLst>
              <a:ext uri="{FF2B5EF4-FFF2-40B4-BE49-F238E27FC236}">
                <a16:creationId xmlns:a16="http://schemas.microsoft.com/office/drawing/2014/main" id="{97879FDA-4CC2-4F66-992A-C9CC83350B4D}"/>
              </a:ext>
            </a:extLst>
          </p:cNvPr>
          <p:cNvSpPr txBox="1"/>
          <p:nvPr/>
        </p:nvSpPr>
        <p:spPr>
          <a:xfrm>
            <a:off x="6758152" y="3195618"/>
            <a:ext cx="1978409" cy="307777"/>
          </a:xfrm>
          <a:prstGeom prst="rect">
            <a:avLst/>
          </a:prstGeom>
          <a:noFill/>
        </p:spPr>
        <p:txBody>
          <a:bodyPr wrap="square" rtlCol="0">
            <a:spAutoFit/>
          </a:bodyPr>
          <a:lstStyle/>
          <a:p>
            <a:r>
              <a:rPr lang="en-US" sz="1400" dirty="0"/>
              <a:t>Curved Artery Forceps</a:t>
            </a:r>
          </a:p>
        </p:txBody>
      </p:sp>
      <p:sp>
        <p:nvSpPr>
          <p:cNvPr id="20" name="TextBox 19">
            <a:extLst>
              <a:ext uri="{FF2B5EF4-FFF2-40B4-BE49-F238E27FC236}">
                <a16:creationId xmlns:a16="http://schemas.microsoft.com/office/drawing/2014/main" id="{723FE6FD-8B01-42A3-A3FA-224EE24DDCD3}"/>
              </a:ext>
            </a:extLst>
          </p:cNvPr>
          <p:cNvSpPr txBox="1"/>
          <p:nvPr/>
        </p:nvSpPr>
        <p:spPr>
          <a:xfrm>
            <a:off x="6719824" y="5664085"/>
            <a:ext cx="2077355" cy="307777"/>
          </a:xfrm>
          <a:prstGeom prst="rect">
            <a:avLst/>
          </a:prstGeom>
          <a:noFill/>
        </p:spPr>
        <p:txBody>
          <a:bodyPr wrap="square" rtlCol="0">
            <a:spAutoFit/>
          </a:bodyPr>
          <a:lstStyle/>
          <a:p>
            <a:r>
              <a:rPr lang="en-US" sz="1400" dirty="0"/>
              <a:t>Straight Artery Forceps</a:t>
            </a:r>
          </a:p>
        </p:txBody>
      </p:sp>
      <p:sp>
        <p:nvSpPr>
          <p:cNvPr id="4" name="TextBox 3">
            <a:extLst>
              <a:ext uri="{FF2B5EF4-FFF2-40B4-BE49-F238E27FC236}">
                <a16:creationId xmlns:a16="http://schemas.microsoft.com/office/drawing/2014/main" id="{824A89C8-1468-44C6-9D80-0C8A9A927CF4}"/>
              </a:ext>
            </a:extLst>
          </p:cNvPr>
          <p:cNvSpPr txBox="1"/>
          <p:nvPr/>
        </p:nvSpPr>
        <p:spPr>
          <a:xfrm>
            <a:off x="145573" y="6382779"/>
            <a:ext cx="6586909" cy="338554"/>
          </a:xfrm>
          <a:prstGeom prst="rect">
            <a:avLst/>
          </a:prstGeom>
          <a:noFill/>
        </p:spPr>
        <p:txBody>
          <a:bodyPr wrap="square" rtlCol="0">
            <a:spAutoFit/>
          </a:bodyPr>
          <a:lstStyle/>
          <a:p>
            <a:r>
              <a:rPr lang="en-US" sz="1600" dirty="0"/>
              <a:t>*Other instruments will need to be procured for hernia repair </a:t>
            </a:r>
          </a:p>
        </p:txBody>
      </p:sp>
    </p:spTree>
    <p:extLst>
      <p:ext uri="{BB962C8B-B14F-4D97-AF65-F5344CB8AC3E}">
        <p14:creationId xmlns:p14="http://schemas.microsoft.com/office/powerpoint/2010/main" val="3578416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D557A-7367-4F54-9182-70E7CFC36C66}"/>
              </a:ext>
            </a:extLst>
          </p:cNvPr>
          <p:cNvSpPr>
            <a:spLocks noGrp="1"/>
          </p:cNvSpPr>
          <p:nvPr>
            <p:ph type="title"/>
          </p:nvPr>
        </p:nvSpPr>
        <p:spPr/>
        <p:txBody>
          <a:bodyPr>
            <a:normAutofit fontScale="90000"/>
          </a:bodyPr>
          <a:lstStyle/>
          <a:p>
            <a:r>
              <a:rPr lang="en-US" dirty="0"/>
              <a:t>Procurement Calculator for Hydrocele Surgery</a:t>
            </a:r>
          </a:p>
        </p:txBody>
      </p:sp>
      <p:sp>
        <p:nvSpPr>
          <p:cNvPr id="3" name="Content Placeholder 2">
            <a:extLst>
              <a:ext uri="{FF2B5EF4-FFF2-40B4-BE49-F238E27FC236}">
                <a16:creationId xmlns:a16="http://schemas.microsoft.com/office/drawing/2014/main" id="{B6D1BABE-778F-42D2-B9E1-85243D15FC26}"/>
              </a:ext>
            </a:extLst>
          </p:cNvPr>
          <p:cNvSpPr>
            <a:spLocks noGrp="1"/>
          </p:cNvSpPr>
          <p:nvPr>
            <p:ph idx="1"/>
          </p:nvPr>
        </p:nvSpPr>
        <p:spPr>
          <a:xfrm>
            <a:off x="457199" y="1536700"/>
            <a:ext cx="8419171" cy="4589463"/>
          </a:xfrm>
        </p:spPr>
        <p:txBody>
          <a:bodyPr/>
          <a:lstStyle/>
          <a:p>
            <a:pPr marL="0" indent="0">
              <a:buNone/>
            </a:pPr>
            <a:r>
              <a:rPr lang="en-US" b="1" dirty="0">
                <a:solidFill>
                  <a:srgbClr val="174889"/>
                </a:solidFill>
              </a:rPr>
              <a:t>Available Resource:</a:t>
            </a:r>
          </a:p>
          <a:p>
            <a:r>
              <a:rPr lang="en-US" dirty="0"/>
              <a:t>Procurement Calculator for Hydrocele Surgery, developed by the MMDP Project</a:t>
            </a:r>
          </a:p>
          <a:p>
            <a:pPr lvl="1"/>
            <a:r>
              <a:rPr lang="en-US" dirty="0"/>
              <a:t>Quantifies the amounts of drugs, disposable materials, and durable goods for high-quality hydrocele surgery</a:t>
            </a:r>
          </a:p>
          <a:p>
            <a:pPr lvl="1"/>
            <a:r>
              <a:rPr lang="en-US" dirty="0"/>
              <a:t>Includes a provision for hernias.</a:t>
            </a:r>
          </a:p>
        </p:txBody>
      </p:sp>
      <p:sp>
        <p:nvSpPr>
          <p:cNvPr id="4" name="Slide Number Placeholder 3">
            <a:extLst>
              <a:ext uri="{FF2B5EF4-FFF2-40B4-BE49-F238E27FC236}">
                <a16:creationId xmlns:a16="http://schemas.microsoft.com/office/drawing/2014/main" id="{EF758EFF-F199-4143-9FA8-58B784AA547B}"/>
              </a:ext>
            </a:extLst>
          </p:cNvPr>
          <p:cNvSpPr>
            <a:spLocks noGrp="1"/>
          </p:cNvSpPr>
          <p:nvPr>
            <p:ph type="sldNum" sz="quarter" idx="10"/>
          </p:nvPr>
        </p:nvSpPr>
        <p:spPr/>
        <p:txBody>
          <a:bodyPr/>
          <a:lstStyle/>
          <a:p>
            <a:fld id="{BC567560-E4A0-49F2-8B03-66FCD913B299}" type="slidenum">
              <a:rPr lang="en-US" smtClean="0"/>
              <a:pPr/>
              <a:t>25</a:t>
            </a:fld>
            <a:endParaRPr lang="en-US" dirty="0"/>
          </a:p>
        </p:txBody>
      </p:sp>
      <p:pic>
        <p:nvPicPr>
          <p:cNvPr id="5" name="Picture 4">
            <a:extLst>
              <a:ext uri="{FF2B5EF4-FFF2-40B4-BE49-F238E27FC236}">
                <a16:creationId xmlns:a16="http://schemas.microsoft.com/office/drawing/2014/main" id="{8CE00BC7-BBA1-449A-9580-889DF0A53872}"/>
              </a:ext>
            </a:extLst>
          </p:cNvPr>
          <p:cNvPicPr>
            <a:picLocks noChangeAspect="1"/>
          </p:cNvPicPr>
          <p:nvPr/>
        </p:nvPicPr>
        <p:blipFill rotWithShape="1">
          <a:blip r:embed="rId2"/>
          <a:srcRect b="48971"/>
          <a:stretch/>
        </p:blipFill>
        <p:spPr>
          <a:xfrm>
            <a:off x="490653" y="4428929"/>
            <a:ext cx="5790771" cy="2265866"/>
          </a:xfrm>
          <a:prstGeom prst="rect">
            <a:avLst/>
          </a:prstGeom>
        </p:spPr>
      </p:pic>
      <p:pic>
        <p:nvPicPr>
          <p:cNvPr id="6" name="Picture 5">
            <a:extLst>
              <a:ext uri="{FF2B5EF4-FFF2-40B4-BE49-F238E27FC236}">
                <a16:creationId xmlns:a16="http://schemas.microsoft.com/office/drawing/2014/main" id="{E3C572DA-A735-4F5C-81C8-CCD3F4795FA9}"/>
              </a:ext>
            </a:extLst>
          </p:cNvPr>
          <p:cNvPicPr>
            <a:picLocks noChangeAspect="1"/>
          </p:cNvPicPr>
          <p:nvPr/>
        </p:nvPicPr>
        <p:blipFill rotWithShape="1">
          <a:blip r:embed="rId2"/>
          <a:srcRect t="58689" r="62121"/>
          <a:stretch/>
        </p:blipFill>
        <p:spPr>
          <a:xfrm>
            <a:off x="6682902" y="4254733"/>
            <a:ext cx="2193468" cy="1834375"/>
          </a:xfrm>
          <a:prstGeom prst="rect">
            <a:avLst/>
          </a:prstGeom>
        </p:spPr>
      </p:pic>
    </p:spTree>
    <p:extLst>
      <p:ext uri="{BB962C8B-B14F-4D97-AF65-F5344CB8AC3E}">
        <p14:creationId xmlns:p14="http://schemas.microsoft.com/office/powerpoint/2010/main" val="2040669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1613100-CC49-45A0-BF32-0312BEEFB52B}"/>
              </a:ext>
            </a:extLst>
          </p:cNvPr>
          <p:cNvSpPr>
            <a:spLocks noGrp="1"/>
          </p:cNvSpPr>
          <p:nvPr>
            <p:ph type="sldNum" sz="quarter" idx="12"/>
          </p:nvPr>
        </p:nvSpPr>
        <p:spPr/>
        <p:txBody>
          <a:bodyPr/>
          <a:lstStyle/>
          <a:p>
            <a:fld id="{BC567560-E4A0-49F2-8B03-66FCD913B299}" type="slidenum">
              <a:rPr lang="en-US" smtClean="0"/>
              <a:t>26</a:t>
            </a:fld>
            <a:endParaRPr lang="en-US"/>
          </a:p>
        </p:txBody>
      </p:sp>
      <p:sp>
        <p:nvSpPr>
          <p:cNvPr id="3" name="Title 2">
            <a:extLst>
              <a:ext uri="{FF2B5EF4-FFF2-40B4-BE49-F238E27FC236}">
                <a16:creationId xmlns:a16="http://schemas.microsoft.com/office/drawing/2014/main" id="{5C64BBCA-250D-420F-A5C9-25CDA3CFAE3A}"/>
              </a:ext>
            </a:extLst>
          </p:cNvPr>
          <p:cNvSpPr>
            <a:spLocks noGrp="1"/>
          </p:cNvSpPr>
          <p:nvPr>
            <p:ph type="title"/>
          </p:nvPr>
        </p:nvSpPr>
        <p:spPr/>
        <p:txBody>
          <a:bodyPr/>
          <a:lstStyle/>
          <a:p>
            <a:r>
              <a:rPr lang="en-US" dirty="0"/>
              <a:t>Cautery Machine</a:t>
            </a:r>
          </a:p>
        </p:txBody>
      </p:sp>
      <p:sp>
        <p:nvSpPr>
          <p:cNvPr id="2" name="Content Placeholder 1">
            <a:extLst>
              <a:ext uri="{FF2B5EF4-FFF2-40B4-BE49-F238E27FC236}">
                <a16:creationId xmlns:a16="http://schemas.microsoft.com/office/drawing/2014/main" id="{AC8E53FC-DDEB-487F-B390-E32FEB52E009}"/>
              </a:ext>
            </a:extLst>
          </p:cNvPr>
          <p:cNvSpPr>
            <a:spLocks noGrp="1"/>
          </p:cNvSpPr>
          <p:nvPr>
            <p:ph idx="4294967295"/>
          </p:nvPr>
        </p:nvSpPr>
        <p:spPr>
          <a:xfrm>
            <a:off x="457200" y="1282700"/>
            <a:ext cx="8229600" cy="2332457"/>
          </a:xfrm>
        </p:spPr>
        <p:txBody>
          <a:bodyPr/>
          <a:lstStyle/>
          <a:p>
            <a:pPr indent="-182880">
              <a:spcAft>
                <a:spcPts val="1200"/>
              </a:spcAft>
            </a:pPr>
            <a:r>
              <a:rPr lang="en-US" b="0" dirty="0">
                <a:solidFill>
                  <a:schemeClr val="tx1"/>
                </a:solidFill>
              </a:rPr>
              <a:t>When available, it is recommended that a monopolar cautery machine with cut and coagulation settings be used to seal circulatory and lymphatic vessels.</a:t>
            </a:r>
          </a:p>
          <a:p>
            <a:pPr indent="-182880">
              <a:spcAft>
                <a:spcPts val="1200"/>
              </a:spcAft>
            </a:pPr>
            <a:r>
              <a:rPr lang="en-US" b="0" dirty="0">
                <a:solidFill>
                  <a:schemeClr val="tx1"/>
                </a:solidFill>
              </a:rPr>
              <a:t>Cautery machines supplement surgical techniques for hemostasis; they do not replace them. </a:t>
            </a:r>
          </a:p>
          <a:p>
            <a:endParaRPr lang="en-US" dirty="0"/>
          </a:p>
        </p:txBody>
      </p:sp>
      <p:pic>
        <p:nvPicPr>
          <p:cNvPr id="4" name="Picture 3">
            <a:extLst>
              <a:ext uri="{FF2B5EF4-FFF2-40B4-BE49-F238E27FC236}">
                <a16:creationId xmlns:a16="http://schemas.microsoft.com/office/drawing/2014/main" id="{45C1259E-4452-4B1F-BE0F-CF5BA9A1385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220741">
            <a:off x="5041230" y="3711468"/>
            <a:ext cx="3081087" cy="2466474"/>
          </a:xfrm>
          <a:prstGeom prst="rect">
            <a:avLst/>
          </a:prstGeom>
        </p:spPr>
      </p:pic>
      <p:pic>
        <p:nvPicPr>
          <p:cNvPr id="5" name="Picture 4">
            <a:extLst>
              <a:ext uri="{FF2B5EF4-FFF2-40B4-BE49-F238E27FC236}">
                <a16:creationId xmlns:a16="http://schemas.microsoft.com/office/drawing/2014/main" id="{EFBC171E-A587-4883-85C7-BAC5222332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724" y="3840362"/>
            <a:ext cx="3682164" cy="2764621"/>
          </a:xfrm>
          <a:prstGeom prst="rect">
            <a:avLst/>
          </a:prstGeom>
        </p:spPr>
      </p:pic>
    </p:spTree>
    <p:extLst>
      <p:ext uri="{BB962C8B-B14F-4D97-AF65-F5344CB8AC3E}">
        <p14:creationId xmlns:p14="http://schemas.microsoft.com/office/powerpoint/2010/main" val="1327773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24A08E-EE9E-4CF2-8641-A8BC3536202B}"/>
              </a:ext>
            </a:extLst>
          </p:cNvPr>
          <p:cNvSpPr>
            <a:spLocks noGrp="1"/>
          </p:cNvSpPr>
          <p:nvPr>
            <p:ph type="sldNum" sz="quarter" idx="12"/>
          </p:nvPr>
        </p:nvSpPr>
        <p:spPr>
          <a:xfrm>
            <a:off x="6553200" y="6356350"/>
            <a:ext cx="2133600" cy="365125"/>
          </a:xfrm>
          <a:prstGeom prst="rect">
            <a:avLst/>
          </a:prstGeom>
        </p:spPr>
        <p:txBody>
          <a:bodyPr/>
          <a:lstStyle/>
          <a:p>
            <a:fld id="{137AF54A-755B-4237-8307-9A10D2C39757}" type="slidenum">
              <a:rPr lang="en-US" smtClean="0"/>
              <a:t>27</a:t>
            </a:fld>
            <a:endParaRPr lang="en-US"/>
          </a:p>
        </p:txBody>
      </p:sp>
      <p:sp>
        <p:nvSpPr>
          <p:cNvPr id="3" name="Title 2">
            <a:extLst>
              <a:ext uri="{FF2B5EF4-FFF2-40B4-BE49-F238E27FC236}">
                <a16:creationId xmlns:a16="http://schemas.microsoft.com/office/drawing/2014/main" id="{8B4906DC-686D-4FF1-A7E0-0CDC1D0C6671}"/>
              </a:ext>
            </a:extLst>
          </p:cNvPr>
          <p:cNvSpPr>
            <a:spLocks noGrp="1"/>
          </p:cNvSpPr>
          <p:nvPr>
            <p:ph type="ctrTitle"/>
          </p:nvPr>
        </p:nvSpPr>
        <p:spPr/>
        <p:txBody>
          <a:bodyPr/>
          <a:lstStyle/>
          <a:p>
            <a:r>
              <a:rPr lang="en-US" dirty="0"/>
              <a:t>Session 13:</a:t>
            </a:r>
            <a:br>
              <a:rPr lang="en-US" dirty="0"/>
            </a:br>
            <a:r>
              <a:rPr lang="en-US" dirty="0"/>
              <a:t>Sharps Management</a:t>
            </a:r>
          </a:p>
        </p:txBody>
      </p:sp>
    </p:spTree>
    <p:extLst>
      <p:ext uri="{BB962C8B-B14F-4D97-AF65-F5344CB8AC3E}">
        <p14:creationId xmlns:p14="http://schemas.microsoft.com/office/powerpoint/2010/main" val="2094685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66D20-D2C0-403A-A725-DB43471EFE23}"/>
              </a:ext>
            </a:extLst>
          </p:cNvPr>
          <p:cNvSpPr>
            <a:spLocks noGrp="1"/>
          </p:cNvSpPr>
          <p:nvPr>
            <p:ph type="ctrTitle"/>
          </p:nvPr>
        </p:nvSpPr>
        <p:spPr/>
        <p:txBody>
          <a:bodyPr/>
          <a:lstStyle/>
          <a:p>
            <a:r>
              <a:rPr lang="en-US" dirty="0"/>
              <a:t>Video: Sharps Management</a:t>
            </a:r>
          </a:p>
        </p:txBody>
      </p:sp>
      <p:sp>
        <p:nvSpPr>
          <p:cNvPr id="3" name="Slide Number Placeholder 2">
            <a:extLst>
              <a:ext uri="{FF2B5EF4-FFF2-40B4-BE49-F238E27FC236}">
                <a16:creationId xmlns:a16="http://schemas.microsoft.com/office/drawing/2014/main" id="{9BFAABE0-A5C6-4957-B215-C88EBCDB5516}"/>
              </a:ext>
            </a:extLst>
          </p:cNvPr>
          <p:cNvSpPr>
            <a:spLocks noGrp="1"/>
          </p:cNvSpPr>
          <p:nvPr>
            <p:ph type="sldNum" sz="quarter" idx="12"/>
          </p:nvPr>
        </p:nvSpPr>
        <p:spPr>
          <a:xfrm>
            <a:off x="6553200" y="6356350"/>
            <a:ext cx="2133600" cy="365125"/>
          </a:xfrm>
          <a:prstGeom prst="rect">
            <a:avLst/>
          </a:prstGeom>
        </p:spPr>
        <p:txBody>
          <a:bodyPr/>
          <a:lstStyle/>
          <a:p>
            <a:fld id="{CCD7D0B5-DB6B-46D1-B867-4FCA0CDE5881}" type="slidenum">
              <a:rPr lang="fr-FR" smtClean="0"/>
              <a:t>28</a:t>
            </a:fld>
            <a:endParaRPr lang="fr-FR"/>
          </a:p>
        </p:txBody>
      </p:sp>
    </p:spTree>
    <p:extLst>
      <p:ext uri="{BB962C8B-B14F-4D97-AF65-F5344CB8AC3E}">
        <p14:creationId xmlns:p14="http://schemas.microsoft.com/office/powerpoint/2010/main" val="1600369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ea typeface="Times New Roman" panose="02020603050405020304" pitchFamily="18" charset="0"/>
                <a:cs typeface="Arial" panose="020B0604020202020204" pitchFamily="34" charset="0"/>
              </a:rPr>
              <a:t>Sharps Management </a:t>
            </a:r>
            <a:endParaRPr lang="en-US" dirty="0"/>
          </a:p>
        </p:txBody>
      </p:sp>
      <p:sp>
        <p:nvSpPr>
          <p:cNvPr id="3" name="Content Placeholder 2"/>
          <p:cNvSpPr>
            <a:spLocks noGrp="1"/>
          </p:cNvSpPr>
          <p:nvPr>
            <p:ph idx="1"/>
          </p:nvPr>
        </p:nvSpPr>
        <p:spPr>
          <a:xfrm>
            <a:off x="457200" y="1536700"/>
            <a:ext cx="8229600" cy="4589463"/>
          </a:xfrm>
        </p:spPr>
        <p:txBody>
          <a:bodyPr>
            <a:noAutofit/>
          </a:bodyPr>
          <a:lstStyle/>
          <a:p>
            <a:pPr>
              <a:spcAft>
                <a:spcPts val="1200"/>
              </a:spcAft>
            </a:pPr>
            <a:r>
              <a:rPr lang="en-US" dirty="0">
                <a:cs typeface="Arial" panose="020B0604020202020204" pitchFamily="34" charset="0"/>
              </a:rPr>
              <a:t>Remember: To avoid accidental needle pricks, do not bend, break or recap needles prior to disposal. </a:t>
            </a:r>
          </a:p>
          <a:p>
            <a:pPr>
              <a:spcAft>
                <a:spcPts val="1200"/>
              </a:spcAft>
            </a:pPr>
            <a:r>
              <a:rPr lang="en-US" dirty="0">
                <a:cs typeface="Arial" panose="020B0604020202020204" pitchFamily="34" charset="0"/>
              </a:rPr>
              <a:t>The container should be placed at the point of use so that health care workers do not have to carry sharp items. </a:t>
            </a:r>
          </a:p>
          <a:p>
            <a:pPr>
              <a:spcAft>
                <a:spcPts val="1200"/>
              </a:spcAft>
            </a:pPr>
            <a:r>
              <a:rPr lang="en-US" dirty="0">
                <a:cs typeface="Arial" panose="020B0604020202020204" pitchFamily="34" charset="0"/>
              </a:rPr>
              <a:t>The risk of injury with sharp objects increases with the distance they are carried and the amount they are manipulated. </a:t>
            </a:r>
          </a:p>
        </p:txBody>
      </p:sp>
      <p:sp>
        <p:nvSpPr>
          <p:cNvPr id="5" name="Slide Number Placeholder 4">
            <a:extLst>
              <a:ext uri="{FF2B5EF4-FFF2-40B4-BE49-F238E27FC236}">
                <a16:creationId xmlns:a16="http://schemas.microsoft.com/office/drawing/2014/main" id="{384C5BF9-1C2B-482D-A665-D21C76A9D31E}"/>
              </a:ext>
            </a:extLst>
          </p:cNvPr>
          <p:cNvSpPr>
            <a:spLocks noGrp="1"/>
          </p:cNvSpPr>
          <p:nvPr>
            <p:ph type="sldNum" sz="quarter" idx="10"/>
          </p:nvPr>
        </p:nvSpPr>
        <p:spPr/>
        <p:txBody>
          <a:bodyPr/>
          <a:lstStyle/>
          <a:p>
            <a:fld id="{BC567560-E4A0-49F2-8B03-66FCD913B299}" type="slidenum">
              <a:rPr lang="en-US" smtClean="0"/>
              <a:pPr/>
              <a:t>29</a:t>
            </a:fld>
            <a:endParaRPr lang="en-US" dirty="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38484" y="4410151"/>
            <a:ext cx="1148316" cy="1716012"/>
          </a:xfrm>
          <a:prstGeom prst="rect">
            <a:avLst/>
          </a:prstGeom>
        </p:spPr>
      </p:pic>
    </p:spTree>
    <p:extLst>
      <p:ext uri="{BB962C8B-B14F-4D97-AF65-F5344CB8AC3E}">
        <p14:creationId xmlns:p14="http://schemas.microsoft.com/office/powerpoint/2010/main" val="2574098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4826CF-2396-4590-9BE7-5CFA3EACA963}"/>
              </a:ext>
            </a:extLst>
          </p:cNvPr>
          <p:cNvSpPr>
            <a:spLocks noGrp="1"/>
          </p:cNvSpPr>
          <p:nvPr>
            <p:ph type="sldNum" sz="quarter" idx="12"/>
          </p:nvPr>
        </p:nvSpPr>
        <p:spPr>
          <a:xfrm>
            <a:off x="6553200" y="6356350"/>
            <a:ext cx="2133600" cy="365125"/>
          </a:xfrm>
          <a:prstGeom prst="rect">
            <a:avLst/>
          </a:prstGeom>
        </p:spPr>
        <p:txBody>
          <a:bodyPr/>
          <a:lstStyle/>
          <a:p>
            <a:fld id="{137AF54A-755B-4237-8307-9A10D2C39757}" type="slidenum">
              <a:rPr lang="en-US" smtClean="0"/>
              <a:t>3</a:t>
            </a:fld>
            <a:endParaRPr lang="en-US"/>
          </a:p>
        </p:txBody>
      </p:sp>
      <p:sp>
        <p:nvSpPr>
          <p:cNvPr id="3" name="Title 2">
            <a:extLst>
              <a:ext uri="{FF2B5EF4-FFF2-40B4-BE49-F238E27FC236}">
                <a16:creationId xmlns:a16="http://schemas.microsoft.com/office/drawing/2014/main" id="{68FEBB82-B931-4770-9C2B-AB89164D0E23}"/>
              </a:ext>
            </a:extLst>
          </p:cNvPr>
          <p:cNvSpPr>
            <a:spLocks noGrp="1"/>
          </p:cNvSpPr>
          <p:nvPr>
            <p:ph type="ctrTitle"/>
          </p:nvPr>
        </p:nvSpPr>
        <p:spPr/>
        <p:txBody>
          <a:bodyPr/>
          <a:lstStyle/>
          <a:p>
            <a:r>
              <a:rPr lang="en-US" dirty="0"/>
              <a:t>Session 10:</a:t>
            </a:r>
            <a:br>
              <a:rPr lang="en-US" dirty="0"/>
            </a:br>
            <a:r>
              <a:rPr lang="en-US" dirty="0"/>
              <a:t>Ensuring a Safe Surgical Environment</a:t>
            </a:r>
          </a:p>
        </p:txBody>
      </p:sp>
    </p:spTree>
    <p:extLst>
      <p:ext uri="{BB962C8B-B14F-4D97-AF65-F5344CB8AC3E}">
        <p14:creationId xmlns:p14="http://schemas.microsoft.com/office/powerpoint/2010/main" val="40002195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ea typeface="Times New Roman" panose="02020603050405020304" pitchFamily="18" charset="0"/>
                <a:cs typeface="Arial" panose="020B0604020202020204" pitchFamily="34" charset="0"/>
              </a:rPr>
              <a:t>Sharps Management (continued)</a:t>
            </a:r>
            <a:endParaRPr lang="en-US" dirty="0"/>
          </a:p>
        </p:txBody>
      </p:sp>
      <p:sp>
        <p:nvSpPr>
          <p:cNvPr id="3" name="Content Placeholder 2"/>
          <p:cNvSpPr>
            <a:spLocks noGrp="1"/>
          </p:cNvSpPr>
          <p:nvPr>
            <p:ph idx="1"/>
          </p:nvPr>
        </p:nvSpPr>
        <p:spPr>
          <a:xfrm>
            <a:off x="457200" y="1536700"/>
            <a:ext cx="8458200" cy="4927600"/>
          </a:xfrm>
        </p:spPr>
        <p:txBody>
          <a:bodyPr>
            <a:noAutofit/>
          </a:bodyPr>
          <a:lstStyle/>
          <a:p>
            <a:pPr>
              <a:spcBef>
                <a:spcPts val="0"/>
              </a:spcBef>
            </a:pPr>
            <a:r>
              <a:rPr lang="en-US" dirty="0">
                <a:cs typeface="Arial" panose="020B0604020202020204" pitchFamily="34" charset="0"/>
              </a:rPr>
              <a:t>Container for the safe disposal of sharp objects should be:</a:t>
            </a:r>
          </a:p>
          <a:p>
            <a:pPr lvl="1">
              <a:spcBef>
                <a:spcPts val="0"/>
              </a:spcBef>
            </a:pPr>
            <a:r>
              <a:rPr lang="en-US" dirty="0">
                <a:cs typeface="Arial" panose="020B0604020202020204" pitchFamily="34" charset="0"/>
              </a:rPr>
              <a:t>Well labelled</a:t>
            </a:r>
          </a:p>
          <a:p>
            <a:pPr lvl="1">
              <a:spcBef>
                <a:spcPts val="0"/>
              </a:spcBef>
            </a:pPr>
            <a:r>
              <a:rPr lang="en-US" dirty="0">
                <a:cs typeface="Arial" panose="020B0604020202020204" pitchFamily="34" charset="0"/>
              </a:rPr>
              <a:t>Puncture proof, watertight, and break resistant</a:t>
            </a:r>
          </a:p>
          <a:p>
            <a:pPr lvl="1">
              <a:spcBef>
                <a:spcPts val="0"/>
              </a:spcBef>
            </a:pPr>
            <a:r>
              <a:rPr lang="en-US" dirty="0">
                <a:cs typeface="Arial" panose="020B0604020202020204" pitchFamily="34" charset="0"/>
              </a:rPr>
              <a:t>Opening large enough to pass needles and scalpel blades, but never large enough for someone to reach into</a:t>
            </a:r>
          </a:p>
          <a:p>
            <a:pPr lvl="1">
              <a:spcBef>
                <a:spcPts val="0"/>
              </a:spcBef>
            </a:pPr>
            <a:r>
              <a:rPr lang="en-US" dirty="0">
                <a:cs typeface="Arial" panose="020B0604020202020204" pitchFamily="34" charset="0"/>
              </a:rPr>
              <a:t>Secured to a surface, such as a wall or counter,</a:t>
            </a:r>
            <a:br>
              <a:rPr lang="en-US" dirty="0">
                <a:cs typeface="Arial" panose="020B0604020202020204" pitchFamily="34" charset="0"/>
              </a:rPr>
            </a:br>
            <a:r>
              <a:rPr lang="en-US" dirty="0">
                <a:cs typeface="Arial" panose="020B0604020202020204" pitchFamily="34" charset="0"/>
              </a:rPr>
              <a:t>to ensure stability during use</a:t>
            </a:r>
          </a:p>
          <a:p>
            <a:pPr lvl="1"/>
            <a:r>
              <a:rPr lang="en-US" dirty="0">
                <a:cs typeface="Arial" panose="020B0604020202020204" pitchFamily="34" charset="0"/>
              </a:rPr>
              <a:t>Removable for disposal</a:t>
            </a:r>
          </a:p>
          <a:p>
            <a:pPr marL="0" indent="0" algn="ctr">
              <a:spcBef>
                <a:spcPts val="600"/>
              </a:spcBef>
              <a:buNone/>
            </a:pPr>
            <a:r>
              <a:rPr lang="en-US" b="1" dirty="0">
                <a:cs typeface="Arial" panose="020B0604020202020204" pitchFamily="34" charset="0"/>
              </a:rPr>
              <a:t>These containers must then be treated</a:t>
            </a:r>
            <a:br>
              <a:rPr lang="en-US" b="1" dirty="0">
                <a:cs typeface="Arial" panose="020B0604020202020204" pitchFamily="34" charset="0"/>
              </a:rPr>
            </a:br>
            <a:r>
              <a:rPr lang="en-US" b="1" dirty="0">
                <a:cs typeface="Arial" panose="020B0604020202020204" pitchFamily="34" charset="0"/>
              </a:rPr>
              <a:t>and disposed of safely.</a:t>
            </a:r>
          </a:p>
        </p:txBody>
      </p:sp>
      <p:sp>
        <p:nvSpPr>
          <p:cNvPr id="5" name="Slide Number Placeholder 4">
            <a:extLst>
              <a:ext uri="{FF2B5EF4-FFF2-40B4-BE49-F238E27FC236}">
                <a16:creationId xmlns:a16="http://schemas.microsoft.com/office/drawing/2014/main" id="{384C5BF9-1C2B-482D-A665-D21C76A9D31E}"/>
              </a:ext>
            </a:extLst>
          </p:cNvPr>
          <p:cNvSpPr>
            <a:spLocks noGrp="1"/>
          </p:cNvSpPr>
          <p:nvPr>
            <p:ph type="sldNum" sz="quarter" idx="10"/>
          </p:nvPr>
        </p:nvSpPr>
        <p:spPr/>
        <p:txBody>
          <a:bodyPr/>
          <a:lstStyle/>
          <a:p>
            <a:fld id="{BC567560-E4A0-49F2-8B03-66FCD913B299}" type="slidenum">
              <a:rPr lang="en-US" smtClean="0"/>
              <a:pPr/>
              <a:t>30</a:t>
            </a:fld>
            <a:endParaRPr lang="en-US" dirty="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65484" y="4408563"/>
            <a:ext cx="1148316" cy="1716012"/>
          </a:xfrm>
          <a:prstGeom prst="rect">
            <a:avLst/>
          </a:prstGeom>
        </p:spPr>
      </p:pic>
    </p:spTree>
    <p:extLst>
      <p:ext uri="{BB962C8B-B14F-4D97-AF65-F5344CB8AC3E}">
        <p14:creationId xmlns:p14="http://schemas.microsoft.com/office/powerpoint/2010/main" val="2136223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153756-F1F1-472C-98D5-7F211153F910}"/>
              </a:ext>
            </a:extLst>
          </p:cNvPr>
          <p:cNvSpPr>
            <a:spLocks noGrp="1"/>
          </p:cNvSpPr>
          <p:nvPr>
            <p:ph type="sldNum" sz="quarter" idx="12"/>
          </p:nvPr>
        </p:nvSpPr>
        <p:spPr>
          <a:xfrm>
            <a:off x="6553200" y="6356350"/>
            <a:ext cx="2133600" cy="365125"/>
          </a:xfrm>
          <a:prstGeom prst="rect">
            <a:avLst/>
          </a:prstGeom>
        </p:spPr>
        <p:txBody>
          <a:bodyPr/>
          <a:lstStyle/>
          <a:p>
            <a:fld id="{137AF54A-755B-4237-8307-9A10D2C39757}" type="slidenum">
              <a:rPr lang="en-US" smtClean="0"/>
              <a:t>31</a:t>
            </a:fld>
            <a:endParaRPr lang="en-US"/>
          </a:p>
        </p:txBody>
      </p:sp>
      <p:sp>
        <p:nvSpPr>
          <p:cNvPr id="3" name="Title 2">
            <a:extLst>
              <a:ext uri="{FF2B5EF4-FFF2-40B4-BE49-F238E27FC236}">
                <a16:creationId xmlns:a16="http://schemas.microsoft.com/office/drawing/2014/main" id="{A047FAF7-0D98-4600-B0E9-454FFD5A030E}"/>
              </a:ext>
            </a:extLst>
          </p:cNvPr>
          <p:cNvSpPr>
            <a:spLocks noGrp="1"/>
          </p:cNvSpPr>
          <p:nvPr>
            <p:ph type="ctrTitle"/>
          </p:nvPr>
        </p:nvSpPr>
        <p:spPr/>
        <p:txBody>
          <a:bodyPr/>
          <a:lstStyle/>
          <a:p>
            <a:r>
              <a:rPr lang="en-US" dirty="0"/>
              <a:t>Session 14:</a:t>
            </a:r>
            <a:br>
              <a:rPr lang="en-US" dirty="0"/>
            </a:br>
            <a:r>
              <a:rPr lang="en-US" dirty="0"/>
              <a:t>Pre-Operative Care and Prevention of Surgical Site Infections</a:t>
            </a:r>
          </a:p>
        </p:txBody>
      </p:sp>
    </p:spTree>
    <p:extLst>
      <p:ext uri="{BB962C8B-B14F-4D97-AF65-F5344CB8AC3E}">
        <p14:creationId xmlns:p14="http://schemas.microsoft.com/office/powerpoint/2010/main" val="12917231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91AC8-9225-41E8-AAD3-8CABB8D023DB}"/>
              </a:ext>
            </a:extLst>
          </p:cNvPr>
          <p:cNvSpPr>
            <a:spLocks noGrp="1"/>
          </p:cNvSpPr>
          <p:nvPr>
            <p:ph type="ctrTitle"/>
          </p:nvPr>
        </p:nvSpPr>
        <p:spPr>
          <a:xfrm>
            <a:off x="891251" y="1872343"/>
            <a:ext cx="7338349" cy="1894113"/>
          </a:xfrm>
        </p:spPr>
        <p:txBody>
          <a:bodyPr/>
          <a:lstStyle/>
          <a:p>
            <a:r>
              <a:rPr lang="en-US" dirty="0"/>
              <a:t>Video: Pre-Operative Care</a:t>
            </a:r>
          </a:p>
        </p:txBody>
      </p:sp>
      <p:sp>
        <p:nvSpPr>
          <p:cNvPr id="3" name="Slide Number Placeholder 2">
            <a:extLst>
              <a:ext uri="{FF2B5EF4-FFF2-40B4-BE49-F238E27FC236}">
                <a16:creationId xmlns:a16="http://schemas.microsoft.com/office/drawing/2014/main" id="{5513ADE4-2DD7-409D-B833-3638668C1733}"/>
              </a:ext>
            </a:extLst>
          </p:cNvPr>
          <p:cNvSpPr>
            <a:spLocks noGrp="1"/>
          </p:cNvSpPr>
          <p:nvPr>
            <p:ph type="sldNum" sz="quarter" idx="12"/>
          </p:nvPr>
        </p:nvSpPr>
        <p:spPr>
          <a:xfrm>
            <a:off x="6553200" y="6356350"/>
            <a:ext cx="2133600" cy="365125"/>
          </a:xfrm>
          <a:prstGeom prst="rect">
            <a:avLst/>
          </a:prstGeom>
        </p:spPr>
        <p:txBody>
          <a:bodyPr/>
          <a:lstStyle/>
          <a:p>
            <a:fld id="{CCD7D0B5-DB6B-46D1-B867-4FCA0CDE5881}" type="slidenum">
              <a:rPr lang="fr-FR" smtClean="0"/>
              <a:t>32</a:t>
            </a:fld>
            <a:endParaRPr lang="fr-FR"/>
          </a:p>
        </p:txBody>
      </p:sp>
    </p:spTree>
    <p:extLst>
      <p:ext uri="{BB962C8B-B14F-4D97-AF65-F5344CB8AC3E}">
        <p14:creationId xmlns:p14="http://schemas.microsoft.com/office/powerpoint/2010/main" val="21627380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91AC8-9225-41E8-AAD3-8CABB8D023DB}"/>
              </a:ext>
            </a:extLst>
          </p:cNvPr>
          <p:cNvSpPr>
            <a:spLocks noGrp="1"/>
          </p:cNvSpPr>
          <p:nvPr>
            <p:ph type="ctrTitle"/>
          </p:nvPr>
        </p:nvSpPr>
        <p:spPr>
          <a:xfrm>
            <a:off x="891251" y="1872343"/>
            <a:ext cx="7338349" cy="1894113"/>
          </a:xfrm>
        </p:spPr>
        <p:txBody>
          <a:bodyPr/>
          <a:lstStyle/>
          <a:p>
            <a:r>
              <a:rPr lang="en-US" dirty="0"/>
              <a:t>Video: Patient Preparation</a:t>
            </a:r>
          </a:p>
        </p:txBody>
      </p:sp>
      <p:sp>
        <p:nvSpPr>
          <p:cNvPr id="3" name="Slide Number Placeholder 2">
            <a:extLst>
              <a:ext uri="{FF2B5EF4-FFF2-40B4-BE49-F238E27FC236}">
                <a16:creationId xmlns:a16="http://schemas.microsoft.com/office/drawing/2014/main" id="{5513ADE4-2DD7-409D-B833-3638668C1733}"/>
              </a:ext>
            </a:extLst>
          </p:cNvPr>
          <p:cNvSpPr>
            <a:spLocks noGrp="1"/>
          </p:cNvSpPr>
          <p:nvPr>
            <p:ph type="sldNum" sz="quarter" idx="12"/>
          </p:nvPr>
        </p:nvSpPr>
        <p:spPr>
          <a:xfrm>
            <a:off x="6553200" y="6356350"/>
            <a:ext cx="2133600" cy="365125"/>
          </a:xfrm>
          <a:prstGeom prst="rect">
            <a:avLst/>
          </a:prstGeom>
        </p:spPr>
        <p:txBody>
          <a:bodyPr/>
          <a:lstStyle/>
          <a:p>
            <a:fld id="{CCD7D0B5-DB6B-46D1-B867-4FCA0CDE5881}" type="slidenum">
              <a:rPr lang="fr-FR" smtClean="0"/>
              <a:t>33</a:t>
            </a:fld>
            <a:endParaRPr lang="fr-FR"/>
          </a:p>
        </p:txBody>
      </p:sp>
    </p:spTree>
    <p:extLst>
      <p:ext uri="{BB962C8B-B14F-4D97-AF65-F5344CB8AC3E}">
        <p14:creationId xmlns:p14="http://schemas.microsoft.com/office/powerpoint/2010/main" val="5669463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31083"/>
            <a:ext cx="8432800" cy="4761056"/>
          </a:xfrm>
        </p:spPr>
        <p:txBody>
          <a:bodyPr>
            <a:noAutofit/>
          </a:bodyPr>
          <a:lstStyle/>
          <a:p>
            <a:r>
              <a:rPr lang="en-US" sz="2000" dirty="0"/>
              <a:t>Pre-operative Bathing</a:t>
            </a:r>
          </a:p>
          <a:p>
            <a:pPr lvl="1"/>
            <a:r>
              <a:rPr lang="en-US" sz="1900" b="0" dirty="0">
                <a:solidFill>
                  <a:schemeClr val="tx1"/>
                </a:solidFill>
              </a:rPr>
              <a:t>Bathe or shower the day before the surgery AND the morning of the surgery. The objective is to ensure that the skin is as clean as possible and to reduce the bacterial load, especially at the site of incision. Either a plain or antimicrobial soap may be used for this purpose.</a:t>
            </a:r>
          </a:p>
          <a:p>
            <a:r>
              <a:rPr lang="en-US" sz="2000" dirty="0"/>
              <a:t>Pre-operative Surgical Antibiotic Prophylaxis (SAP)</a:t>
            </a:r>
          </a:p>
          <a:p>
            <a:pPr lvl="1"/>
            <a:r>
              <a:rPr lang="en-US" sz="1900" b="0" dirty="0">
                <a:solidFill>
                  <a:schemeClr val="tx1"/>
                </a:solidFill>
              </a:rPr>
              <a:t>SAP refers to the prevention of infectious complications by administering an effective antibiotic prior to exposure to contamination during surgery. The benefit of the routine use of SAP prior to surgery to prevent Surgical Site Infection has long been </a:t>
            </a:r>
            <a:r>
              <a:rPr lang="fr-FR" sz="1900" b="0" dirty="0" err="1">
                <a:solidFill>
                  <a:schemeClr val="tx1"/>
                </a:solidFill>
              </a:rPr>
              <a:t>recognized</a:t>
            </a:r>
            <a:r>
              <a:rPr lang="fr-FR" sz="1900" b="0" dirty="0">
                <a:solidFill>
                  <a:schemeClr val="tx1"/>
                </a:solidFill>
              </a:rPr>
              <a:t>.</a:t>
            </a:r>
          </a:p>
          <a:p>
            <a:pPr lvl="1"/>
            <a:r>
              <a:rPr lang="en-US" sz="1900" dirty="0"/>
              <a:t>Antibiotics should be given within one hour prior to surgery and, in cases of more complex filaricele, after surgery at a time appropriate to the antibiotic being used</a:t>
            </a:r>
            <a:r>
              <a:rPr lang="en-US" sz="1900" b="0" dirty="0">
                <a:solidFill>
                  <a:schemeClr val="tx1"/>
                </a:solidFill>
              </a:rPr>
              <a:t>. Antibiotic choice should be informed by prevalence patterns of resistant </a:t>
            </a:r>
            <a:r>
              <a:rPr lang="en-US" sz="1900" dirty="0"/>
              <a:t>bacteria. </a:t>
            </a:r>
            <a:endParaRPr lang="fr-FR" sz="1900" dirty="0">
              <a:solidFill>
                <a:schemeClr val="tx1"/>
              </a:solidFill>
            </a:endParaRPr>
          </a:p>
        </p:txBody>
      </p:sp>
      <p:sp>
        <p:nvSpPr>
          <p:cNvPr id="2" name="Title 1"/>
          <p:cNvSpPr>
            <a:spLocks noGrp="1"/>
          </p:cNvSpPr>
          <p:nvPr>
            <p:ph type="title"/>
          </p:nvPr>
        </p:nvSpPr>
        <p:spPr/>
        <p:txBody>
          <a:bodyPr>
            <a:noAutofit/>
          </a:bodyPr>
          <a:lstStyle/>
          <a:p>
            <a:r>
              <a:rPr lang="en-US" sz="2800" dirty="0"/>
              <a:t>Pre-Operative Care </a:t>
            </a:r>
            <a:endParaRPr lang="fr-FR" sz="2800" dirty="0"/>
          </a:p>
        </p:txBody>
      </p:sp>
      <p:sp>
        <p:nvSpPr>
          <p:cNvPr id="6" name="Text Placeholder 5">
            <a:extLst>
              <a:ext uri="{FF2B5EF4-FFF2-40B4-BE49-F238E27FC236}">
                <a16:creationId xmlns:a16="http://schemas.microsoft.com/office/drawing/2014/main" id="{C2E2DCAF-261D-45D4-AC88-1EE85F710F15}"/>
              </a:ext>
            </a:extLst>
          </p:cNvPr>
          <p:cNvSpPr>
            <a:spLocks noGrp="1"/>
          </p:cNvSpPr>
          <p:nvPr>
            <p:ph type="body" sz="quarter" idx="13"/>
          </p:nvPr>
        </p:nvSpPr>
        <p:spPr>
          <a:xfrm>
            <a:off x="457200" y="1281960"/>
            <a:ext cx="8229600" cy="445475"/>
          </a:xfrm>
        </p:spPr>
        <p:txBody>
          <a:bodyPr/>
          <a:lstStyle/>
          <a:p>
            <a:r>
              <a:rPr lang="en-US" dirty="0"/>
              <a:t>Pre-Operative Measures</a:t>
            </a:r>
          </a:p>
        </p:txBody>
      </p:sp>
      <p:sp>
        <p:nvSpPr>
          <p:cNvPr id="4" name="Slide Number Placeholder 3">
            <a:extLst>
              <a:ext uri="{FF2B5EF4-FFF2-40B4-BE49-F238E27FC236}">
                <a16:creationId xmlns:a16="http://schemas.microsoft.com/office/drawing/2014/main" id="{36FD83E5-459B-4BDE-9106-106A43B21DA4}"/>
              </a:ext>
            </a:extLst>
          </p:cNvPr>
          <p:cNvSpPr>
            <a:spLocks noGrp="1"/>
          </p:cNvSpPr>
          <p:nvPr>
            <p:ph type="sldNum" sz="quarter" idx="14"/>
          </p:nvPr>
        </p:nvSpPr>
        <p:spPr/>
        <p:txBody>
          <a:bodyPr/>
          <a:lstStyle/>
          <a:p>
            <a:fld id="{BC567560-E4A0-49F2-8B03-66FCD913B299}" type="slidenum">
              <a:rPr lang="en-US" smtClean="0"/>
              <a:pPr/>
              <a:t>34</a:t>
            </a:fld>
            <a:endParaRPr lang="en-US" dirty="0"/>
          </a:p>
        </p:txBody>
      </p:sp>
    </p:spTree>
    <p:extLst>
      <p:ext uri="{BB962C8B-B14F-4D97-AF65-F5344CB8AC3E}">
        <p14:creationId xmlns:p14="http://schemas.microsoft.com/office/powerpoint/2010/main" val="26900553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spcAft>
                <a:spcPts val="1200"/>
              </a:spcAft>
              <a:buNone/>
            </a:pPr>
            <a:r>
              <a:rPr lang="en-US" dirty="0"/>
              <a:t>Clipping of Hair</a:t>
            </a:r>
          </a:p>
          <a:p>
            <a:pPr>
              <a:spcAft>
                <a:spcPts val="1200"/>
              </a:spcAft>
            </a:pPr>
            <a:r>
              <a:rPr lang="en-US" b="0" dirty="0">
                <a:solidFill>
                  <a:schemeClr val="tx1"/>
                </a:solidFill>
              </a:rPr>
              <a:t>It is recommended that in patients undergoing hydrocele surgical procedure, scrotal hair should be removed only with a clipper or scissors.</a:t>
            </a:r>
          </a:p>
          <a:p>
            <a:pPr>
              <a:spcAft>
                <a:spcPts val="1200"/>
              </a:spcAft>
            </a:pPr>
            <a:r>
              <a:rPr lang="en-US" b="0" dirty="0">
                <a:solidFill>
                  <a:schemeClr val="tx1"/>
                </a:solidFill>
              </a:rPr>
              <a:t>Shaving is always strongly discouraged, whether preoperatively or in the operating room</a:t>
            </a:r>
          </a:p>
          <a:p>
            <a:r>
              <a:rPr lang="en-US" dirty="0"/>
              <a:t>In the operating room it is recommend­ed that close clipping be done as little as necessary to clear the surgical field.</a:t>
            </a:r>
          </a:p>
          <a:p>
            <a:pPr>
              <a:spcAft>
                <a:spcPts val="1200"/>
              </a:spcAft>
            </a:pPr>
            <a:r>
              <a:rPr lang="en-US" dirty="0"/>
              <a:t>Only cut as much hair as necessary to ensure the surgery can be done safely but try not to remove all the hair if possible.</a:t>
            </a:r>
          </a:p>
        </p:txBody>
      </p:sp>
      <p:sp>
        <p:nvSpPr>
          <p:cNvPr id="2" name="Title 1"/>
          <p:cNvSpPr>
            <a:spLocks noGrp="1"/>
          </p:cNvSpPr>
          <p:nvPr>
            <p:ph type="title"/>
          </p:nvPr>
        </p:nvSpPr>
        <p:spPr/>
        <p:txBody>
          <a:bodyPr>
            <a:noAutofit/>
          </a:bodyPr>
          <a:lstStyle/>
          <a:p>
            <a:r>
              <a:rPr lang="en-US" dirty="0"/>
              <a:t>Preventing Surgical Site Infections</a:t>
            </a:r>
            <a:endParaRPr lang="fr-FR" dirty="0"/>
          </a:p>
        </p:txBody>
      </p:sp>
      <p:sp>
        <p:nvSpPr>
          <p:cNvPr id="5" name="Text Placeholder 4">
            <a:extLst>
              <a:ext uri="{FF2B5EF4-FFF2-40B4-BE49-F238E27FC236}">
                <a16:creationId xmlns:a16="http://schemas.microsoft.com/office/drawing/2014/main" id="{C546949C-297C-4283-A065-B7D68180EAFF}"/>
              </a:ext>
            </a:extLst>
          </p:cNvPr>
          <p:cNvSpPr>
            <a:spLocks noGrp="1"/>
          </p:cNvSpPr>
          <p:nvPr>
            <p:ph type="body" sz="quarter" idx="13"/>
          </p:nvPr>
        </p:nvSpPr>
        <p:spPr/>
        <p:txBody>
          <a:bodyPr/>
          <a:lstStyle/>
          <a:p>
            <a:r>
              <a:rPr lang="en-US" dirty="0"/>
              <a:t>Pre-Operative Measures</a:t>
            </a:r>
          </a:p>
        </p:txBody>
      </p:sp>
      <p:sp>
        <p:nvSpPr>
          <p:cNvPr id="4" name="Slide Number Placeholder 3">
            <a:extLst>
              <a:ext uri="{FF2B5EF4-FFF2-40B4-BE49-F238E27FC236}">
                <a16:creationId xmlns:a16="http://schemas.microsoft.com/office/drawing/2014/main" id="{17795370-C84E-43A7-B77F-CF2551BDF658}"/>
              </a:ext>
            </a:extLst>
          </p:cNvPr>
          <p:cNvSpPr>
            <a:spLocks noGrp="1"/>
          </p:cNvSpPr>
          <p:nvPr>
            <p:ph type="sldNum" sz="quarter" idx="14"/>
          </p:nvPr>
        </p:nvSpPr>
        <p:spPr/>
        <p:txBody>
          <a:bodyPr/>
          <a:lstStyle/>
          <a:p>
            <a:fld id="{BC567560-E4A0-49F2-8B03-66FCD913B299}" type="slidenum">
              <a:rPr lang="en-US" smtClean="0"/>
              <a:pPr/>
              <a:t>35</a:t>
            </a:fld>
            <a:endParaRPr lang="en-US" dirty="0"/>
          </a:p>
        </p:txBody>
      </p:sp>
    </p:spTree>
    <p:extLst>
      <p:ext uri="{BB962C8B-B14F-4D97-AF65-F5344CB8AC3E}">
        <p14:creationId xmlns:p14="http://schemas.microsoft.com/office/powerpoint/2010/main" val="25374799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spcAft>
                <a:spcPts val="1200"/>
              </a:spcAft>
              <a:buNone/>
            </a:pPr>
            <a:r>
              <a:rPr lang="en-US" dirty="0"/>
              <a:t>Surgical Site Preparation</a:t>
            </a:r>
          </a:p>
          <a:p>
            <a:pPr>
              <a:spcAft>
                <a:spcPts val="1200"/>
              </a:spcAft>
            </a:pPr>
            <a:r>
              <a:rPr lang="en-US" b="0" dirty="0">
                <a:solidFill>
                  <a:schemeClr val="tx1"/>
                </a:solidFill>
              </a:rPr>
              <a:t>Surgical site preparation refers to the preoperative treatment of the intact skin of the patient with soap and then a disinfectant within the OR. Preparation includes not only the immediate site of the intended surgical incision, but also a broader area of the patient’s skin. </a:t>
            </a:r>
          </a:p>
          <a:p>
            <a:pPr>
              <a:spcAft>
                <a:spcPts val="1200"/>
              </a:spcAft>
            </a:pPr>
            <a:r>
              <a:rPr lang="en-US" b="0" dirty="0">
                <a:solidFill>
                  <a:schemeClr val="tx1"/>
                </a:solidFill>
              </a:rPr>
              <a:t>The aim of this procedure is to reduce the microbial load on the patient’s skin as much as possible before incision of the skin barrier.</a:t>
            </a:r>
          </a:p>
        </p:txBody>
      </p:sp>
      <p:sp>
        <p:nvSpPr>
          <p:cNvPr id="2" name="Title 1"/>
          <p:cNvSpPr>
            <a:spLocks noGrp="1"/>
          </p:cNvSpPr>
          <p:nvPr>
            <p:ph type="title"/>
          </p:nvPr>
        </p:nvSpPr>
        <p:spPr/>
        <p:txBody>
          <a:bodyPr>
            <a:noAutofit/>
          </a:bodyPr>
          <a:lstStyle/>
          <a:p>
            <a:r>
              <a:rPr lang="en-US" dirty="0"/>
              <a:t>Preventing Surgical Site Infections</a:t>
            </a:r>
            <a:endParaRPr lang="fr-FR" dirty="0"/>
          </a:p>
        </p:txBody>
      </p:sp>
      <p:sp>
        <p:nvSpPr>
          <p:cNvPr id="5" name="Text Placeholder 4">
            <a:extLst>
              <a:ext uri="{FF2B5EF4-FFF2-40B4-BE49-F238E27FC236}">
                <a16:creationId xmlns:a16="http://schemas.microsoft.com/office/drawing/2014/main" id="{FF303DF7-E7FF-4699-A49F-606B3662B456}"/>
              </a:ext>
            </a:extLst>
          </p:cNvPr>
          <p:cNvSpPr>
            <a:spLocks noGrp="1"/>
          </p:cNvSpPr>
          <p:nvPr>
            <p:ph type="body" sz="quarter" idx="13"/>
          </p:nvPr>
        </p:nvSpPr>
        <p:spPr/>
        <p:txBody>
          <a:bodyPr/>
          <a:lstStyle/>
          <a:p>
            <a:r>
              <a:rPr lang="en-US" dirty="0"/>
              <a:t>Intra-Operative Measures</a:t>
            </a:r>
          </a:p>
        </p:txBody>
      </p:sp>
      <p:sp>
        <p:nvSpPr>
          <p:cNvPr id="4" name="Slide Number Placeholder 3">
            <a:extLst>
              <a:ext uri="{FF2B5EF4-FFF2-40B4-BE49-F238E27FC236}">
                <a16:creationId xmlns:a16="http://schemas.microsoft.com/office/drawing/2014/main" id="{F091FAEA-3648-48B7-8BE5-244D134B4131}"/>
              </a:ext>
            </a:extLst>
          </p:cNvPr>
          <p:cNvSpPr>
            <a:spLocks noGrp="1"/>
          </p:cNvSpPr>
          <p:nvPr>
            <p:ph type="sldNum" sz="quarter" idx="14"/>
          </p:nvPr>
        </p:nvSpPr>
        <p:spPr/>
        <p:txBody>
          <a:bodyPr/>
          <a:lstStyle/>
          <a:p>
            <a:fld id="{BC567560-E4A0-49F2-8B03-66FCD913B299}" type="slidenum">
              <a:rPr lang="en-US" smtClean="0"/>
              <a:pPr/>
              <a:t>36</a:t>
            </a:fld>
            <a:endParaRPr lang="en-US" dirty="0"/>
          </a:p>
        </p:txBody>
      </p:sp>
    </p:spTree>
    <p:extLst>
      <p:ext uri="{BB962C8B-B14F-4D97-AF65-F5344CB8AC3E}">
        <p14:creationId xmlns:p14="http://schemas.microsoft.com/office/powerpoint/2010/main" val="12563058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189B2CD-9A37-4DC5-838A-29F474AE51B1}"/>
              </a:ext>
            </a:extLst>
          </p:cNvPr>
          <p:cNvSpPr>
            <a:spLocks noGrp="1"/>
          </p:cNvSpPr>
          <p:nvPr>
            <p:ph type="subTitle" idx="1"/>
          </p:nvPr>
        </p:nvSpPr>
        <p:spPr/>
        <p:txBody>
          <a:bodyPr/>
          <a:lstStyle/>
          <a:p>
            <a:r>
              <a:rPr lang="en-US" dirty="0"/>
              <a:t>Pre-Operative Care</a:t>
            </a:r>
          </a:p>
        </p:txBody>
      </p:sp>
      <p:sp>
        <p:nvSpPr>
          <p:cNvPr id="3" name="Slide Number Placeholder 2">
            <a:extLst>
              <a:ext uri="{FF2B5EF4-FFF2-40B4-BE49-F238E27FC236}">
                <a16:creationId xmlns:a16="http://schemas.microsoft.com/office/drawing/2014/main" id="{3CA648BC-7AD4-4E91-AC23-36A64371AB43}"/>
              </a:ext>
            </a:extLst>
          </p:cNvPr>
          <p:cNvSpPr>
            <a:spLocks noGrp="1"/>
          </p:cNvSpPr>
          <p:nvPr>
            <p:ph type="sldNum" sz="quarter" idx="12"/>
          </p:nvPr>
        </p:nvSpPr>
        <p:spPr/>
        <p:txBody>
          <a:bodyPr/>
          <a:lstStyle/>
          <a:p>
            <a:fld id="{BC567560-E4A0-49F2-8B03-66FCD913B299}" type="slidenum">
              <a:rPr lang="en-US" smtClean="0"/>
              <a:t>37</a:t>
            </a:fld>
            <a:endParaRPr lang="en-US"/>
          </a:p>
        </p:txBody>
      </p:sp>
    </p:spTree>
    <p:extLst>
      <p:ext uri="{BB962C8B-B14F-4D97-AF65-F5344CB8AC3E}">
        <p14:creationId xmlns:p14="http://schemas.microsoft.com/office/powerpoint/2010/main" val="27497707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9A5DC-65CC-42E8-928C-B41B8A7E972B}"/>
              </a:ext>
            </a:extLst>
          </p:cNvPr>
          <p:cNvSpPr>
            <a:spLocks noGrp="1"/>
          </p:cNvSpPr>
          <p:nvPr>
            <p:ph type="title"/>
          </p:nvPr>
        </p:nvSpPr>
        <p:spPr/>
        <p:txBody>
          <a:bodyPr/>
          <a:lstStyle/>
          <a:p>
            <a:r>
              <a:rPr lang="en-US" dirty="0"/>
              <a:t>Pre-Operative Care Questions</a:t>
            </a:r>
          </a:p>
        </p:txBody>
      </p:sp>
      <p:sp>
        <p:nvSpPr>
          <p:cNvPr id="3" name="Content Placeholder 2">
            <a:extLst>
              <a:ext uri="{FF2B5EF4-FFF2-40B4-BE49-F238E27FC236}">
                <a16:creationId xmlns:a16="http://schemas.microsoft.com/office/drawing/2014/main" id="{751521DE-E6D9-4EFF-AE1E-1CDF9A84BDB4}"/>
              </a:ext>
            </a:extLst>
          </p:cNvPr>
          <p:cNvSpPr>
            <a:spLocks noGrp="1"/>
          </p:cNvSpPr>
          <p:nvPr>
            <p:ph idx="1"/>
          </p:nvPr>
        </p:nvSpPr>
        <p:spPr>
          <a:xfrm>
            <a:off x="457200" y="1536700"/>
            <a:ext cx="8058150" cy="4953000"/>
          </a:xfrm>
        </p:spPr>
        <p:txBody>
          <a:bodyPr/>
          <a:lstStyle/>
          <a:p>
            <a:r>
              <a:rPr lang="en-US" sz="2200" b="0" dirty="0">
                <a:solidFill>
                  <a:schemeClr val="tx1"/>
                </a:solidFill>
              </a:rPr>
              <a:t>Why is it important to count the number of gauze and sharps prior to surgery? </a:t>
            </a:r>
          </a:p>
          <a:p>
            <a:r>
              <a:rPr lang="en-US" sz="2200" b="0" dirty="0">
                <a:solidFill>
                  <a:schemeClr val="tx1"/>
                </a:solidFill>
              </a:rPr>
              <a:t>What two factors increase a health care provider’s risk of injury when handling sharps?</a:t>
            </a:r>
          </a:p>
          <a:p>
            <a:r>
              <a:rPr lang="en-US" sz="2200" b="0" dirty="0">
                <a:solidFill>
                  <a:schemeClr val="tx1"/>
                </a:solidFill>
              </a:rPr>
              <a:t>What are the benefits of washing and disinfecting the surgical site prior to surgery? </a:t>
            </a:r>
          </a:p>
          <a:p>
            <a:r>
              <a:rPr lang="en-US" sz="2200" b="0" dirty="0">
                <a:solidFill>
                  <a:schemeClr val="tx1"/>
                </a:solidFill>
              </a:rPr>
              <a:t>Why shouldn’t you shave the hair around the surgical site? </a:t>
            </a:r>
          </a:p>
          <a:p>
            <a:r>
              <a:rPr lang="en-US" sz="2200" b="0" dirty="0">
                <a:solidFill>
                  <a:schemeClr val="tx1"/>
                </a:solidFill>
              </a:rPr>
              <a:t>What other steps, not mentioned here, should be taken to avoid surgical site infections? </a:t>
            </a:r>
          </a:p>
          <a:p>
            <a:r>
              <a:rPr lang="en-US" sz="2200" b="0" dirty="0">
                <a:solidFill>
                  <a:schemeClr val="tx1"/>
                </a:solidFill>
              </a:rPr>
              <a:t>Why might there be an increased concern about surgical site infections with those who have hydrocele resulting from LF infection? </a:t>
            </a:r>
          </a:p>
        </p:txBody>
      </p:sp>
      <p:sp>
        <p:nvSpPr>
          <p:cNvPr id="4" name="Slide Number Placeholder 3">
            <a:extLst>
              <a:ext uri="{FF2B5EF4-FFF2-40B4-BE49-F238E27FC236}">
                <a16:creationId xmlns:a16="http://schemas.microsoft.com/office/drawing/2014/main" id="{F9D3EA23-DF84-4AE9-9C7D-063ADD79E853}"/>
              </a:ext>
            </a:extLst>
          </p:cNvPr>
          <p:cNvSpPr>
            <a:spLocks noGrp="1"/>
          </p:cNvSpPr>
          <p:nvPr>
            <p:ph type="sldNum" sz="quarter" idx="10"/>
          </p:nvPr>
        </p:nvSpPr>
        <p:spPr/>
        <p:txBody>
          <a:bodyPr/>
          <a:lstStyle/>
          <a:p>
            <a:fld id="{BC567560-E4A0-49F2-8B03-66FCD913B299}" type="slidenum">
              <a:rPr lang="en-US" smtClean="0"/>
              <a:pPr/>
              <a:t>38</a:t>
            </a:fld>
            <a:endParaRPr lang="en-US" dirty="0"/>
          </a:p>
        </p:txBody>
      </p:sp>
    </p:spTree>
    <p:extLst>
      <p:ext uri="{BB962C8B-B14F-4D97-AF65-F5344CB8AC3E}">
        <p14:creationId xmlns:p14="http://schemas.microsoft.com/office/powerpoint/2010/main" val="8834875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A8EF19-0B2E-4C4D-BAFF-A3490DDAEBCF}"/>
              </a:ext>
            </a:extLst>
          </p:cNvPr>
          <p:cNvSpPr>
            <a:spLocks noGrp="1"/>
          </p:cNvSpPr>
          <p:nvPr>
            <p:ph type="sldNum" sz="quarter" idx="12"/>
          </p:nvPr>
        </p:nvSpPr>
        <p:spPr>
          <a:xfrm>
            <a:off x="6553200" y="6356350"/>
            <a:ext cx="2133600" cy="365125"/>
          </a:xfrm>
          <a:prstGeom prst="rect">
            <a:avLst/>
          </a:prstGeom>
        </p:spPr>
        <p:txBody>
          <a:bodyPr/>
          <a:lstStyle/>
          <a:p>
            <a:fld id="{137AF54A-755B-4237-8307-9A10D2C39757}" type="slidenum">
              <a:rPr lang="en-US" smtClean="0"/>
              <a:t>39</a:t>
            </a:fld>
            <a:endParaRPr lang="en-US"/>
          </a:p>
        </p:txBody>
      </p:sp>
      <p:sp>
        <p:nvSpPr>
          <p:cNvPr id="3" name="Title 2">
            <a:extLst>
              <a:ext uri="{FF2B5EF4-FFF2-40B4-BE49-F238E27FC236}">
                <a16:creationId xmlns:a16="http://schemas.microsoft.com/office/drawing/2014/main" id="{E61FC517-8B1E-4072-8BBF-4D601F3C8794}"/>
              </a:ext>
            </a:extLst>
          </p:cNvPr>
          <p:cNvSpPr>
            <a:spLocks noGrp="1"/>
          </p:cNvSpPr>
          <p:nvPr>
            <p:ph type="ctrTitle"/>
          </p:nvPr>
        </p:nvSpPr>
        <p:spPr/>
        <p:txBody>
          <a:bodyPr/>
          <a:lstStyle/>
          <a:p>
            <a:r>
              <a:rPr lang="en-US" dirty="0"/>
              <a:t>Session 15:</a:t>
            </a:r>
            <a:br>
              <a:rPr lang="en-US" dirty="0"/>
            </a:br>
            <a:r>
              <a:rPr lang="en-US" dirty="0"/>
              <a:t>Anesthesia</a:t>
            </a:r>
          </a:p>
        </p:txBody>
      </p:sp>
    </p:spTree>
    <p:extLst>
      <p:ext uri="{BB962C8B-B14F-4D97-AF65-F5344CB8AC3E}">
        <p14:creationId xmlns:p14="http://schemas.microsoft.com/office/powerpoint/2010/main" val="3795708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latin typeface="Arial" panose="020B0604020202020204" pitchFamily="34" charset="0"/>
                <a:cs typeface="Arial" panose="020B0604020202020204" pitchFamily="34" charset="0"/>
              </a:rPr>
              <a:t>Ensuring a Safe Surgical Environment</a:t>
            </a:r>
            <a:endParaRPr lang="en-US" sz="1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lgn="just"/>
            <a:r>
              <a:rPr lang="en-US" dirty="0"/>
              <a:t>Evidence shows that a contaminated health care environment plays a significant role in the transmission of microorganisms. It is essential that:</a:t>
            </a:r>
          </a:p>
          <a:p>
            <a:pPr lvl="1" algn="just"/>
            <a:r>
              <a:rPr lang="en-US" b="0" dirty="0">
                <a:solidFill>
                  <a:schemeClr val="tx1"/>
                </a:solidFill>
              </a:rPr>
              <a:t>the operating room is thoroughly cleaned on a daily basis</a:t>
            </a:r>
          </a:p>
          <a:p>
            <a:pPr lvl="1" algn="just"/>
            <a:r>
              <a:rPr lang="en-US" b="0" dirty="0">
                <a:solidFill>
                  <a:schemeClr val="tx1"/>
                </a:solidFill>
              </a:rPr>
              <a:t>proper mechanical ventilation is also necessary to prevent surgical wound contamination from unfiltered air drawn into the operating room (OR)</a:t>
            </a:r>
          </a:p>
        </p:txBody>
      </p:sp>
      <p:sp>
        <p:nvSpPr>
          <p:cNvPr id="5" name="Slide Number Placeholder 4">
            <a:extLst>
              <a:ext uri="{FF2B5EF4-FFF2-40B4-BE49-F238E27FC236}">
                <a16:creationId xmlns:a16="http://schemas.microsoft.com/office/drawing/2014/main" id="{6FBC7A7E-9CCD-4B17-BC7F-A3CB0D18D59D}"/>
              </a:ext>
            </a:extLst>
          </p:cNvPr>
          <p:cNvSpPr>
            <a:spLocks noGrp="1"/>
          </p:cNvSpPr>
          <p:nvPr>
            <p:ph type="sldNum" sz="quarter" idx="10"/>
          </p:nvPr>
        </p:nvSpPr>
        <p:spPr/>
        <p:txBody>
          <a:bodyPr/>
          <a:lstStyle/>
          <a:p>
            <a:fld id="{BC567560-E4A0-49F2-8B03-66FCD913B299}" type="slidenum">
              <a:rPr lang="en-US" smtClean="0"/>
              <a:pPr/>
              <a:t>4</a:t>
            </a:fld>
            <a:endParaRPr lang="en-US" dirty="0"/>
          </a:p>
        </p:txBody>
      </p:sp>
      <p:sp>
        <p:nvSpPr>
          <p:cNvPr id="25" name="Rectangle 22"/>
          <p:cNvSpPr>
            <a:spLocks noChangeArrowheads="1"/>
          </p:cNvSpPr>
          <p:nvPr/>
        </p:nvSpPr>
        <p:spPr bwMode="auto">
          <a:xfrm>
            <a:off x="3127910" y="4045730"/>
            <a:ext cx="20262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US" altLang="en-US" sz="900" kern="0" dirty="0">
                <a:solidFill>
                  <a:srgbClr val="008000"/>
                </a:solidFill>
                <a:latin typeface="Arial" panose="020B0604020202020204" pitchFamily="34" charset="0"/>
                <a:ea typeface="Times New Roman" panose="02020603050405020304" pitchFamily="18" charset="0"/>
                <a:cs typeface="Arial" panose="020B0604020202020204" pitchFamily="34" charset="0"/>
              </a:rPr>
              <a:t>  </a:t>
            </a:r>
            <a:endParaRPr lang="en-US" altLang="en-US" sz="1350" kern="0" dirty="0">
              <a:solidFill>
                <a:sysClr val="windowText" lastClr="000000"/>
              </a:solidFill>
              <a:latin typeface="Arial" panose="020B0604020202020204" pitchFamily="34" charset="0"/>
            </a:endParaRPr>
          </a:p>
        </p:txBody>
      </p:sp>
      <p:sp>
        <p:nvSpPr>
          <p:cNvPr id="26" name="Rectangle 23"/>
          <p:cNvSpPr>
            <a:spLocks noChangeArrowheads="1"/>
          </p:cNvSpPr>
          <p:nvPr/>
        </p:nvSpPr>
        <p:spPr bwMode="auto">
          <a:xfrm>
            <a:off x="3424651" y="4197646"/>
            <a:ext cx="2767424"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US" altLang="en-US" sz="900" kern="0" dirty="0">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                                                                                  </a:t>
            </a:r>
            <a:endParaRPr lang="en-US" altLang="en-US" sz="1350" kern="0" dirty="0">
              <a:solidFill>
                <a:sysClr val="windowText" lastClr="000000"/>
              </a:solidFill>
              <a:latin typeface="Arial" panose="020B0604020202020204" pitchFamily="34" charset="0"/>
            </a:endParaRPr>
          </a:p>
        </p:txBody>
      </p:sp>
      <p:sp>
        <p:nvSpPr>
          <p:cNvPr id="4" name="Rectangle 3"/>
          <p:cNvSpPr/>
          <p:nvPr/>
        </p:nvSpPr>
        <p:spPr>
          <a:xfrm>
            <a:off x="2690870" y="2764305"/>
            <a:ext cx="4572000" cy="507831"/>
          </a:xfrm>
          <a:prstGeom prst="rect">
            <a:avLst/>
          </a:prstGeom>
        </p:spPr>
        <p:txBody>
          <a:bodyPr>
            <a:spAutoFit/>
          </a:bodyPr>
          <a:lstStyle/>
          <a:p>
            <a:br>
              <a:rPr lang="en-US" sz="1350" kern="0" dirty="0">
                <a:solidFill>
                  <a:sysClr val="windowText" lastClr="000000"/>
                </a:solidFill>
                <a:latin typeface="Arial" panose="020B0604020202020204" pitchFamily="34" charset="0"/>
                <a:cs typeface="Arial" panose="020B0604020202020204" pitchFamily="34" charset="0"/>
              </a:rPr>
            </a:br>
            <a:endParaRPr lang="en-US" sz="1350" kern="0" dirty="0">
              <a:solidFill>
                <a:sysClr val="windowText" lastClr="000000"/>
              </a:solidFill>
            </a:endParaRPr>
          </a:p>
        </p:txBody>
      </p:sp>
    </p:spTree>
    <p:extLst>
      <p:ext uri="{BB962C8B-B14F-4D97-AF65-F5344CB8AC3E}">
        <p14:creationId xmlns:p14="http://schemas.microsoft.com/office/powerpoint/2010/main" val="12070067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F32FC-749F-4CA5-8C8F-B33F59D56B0F}"/>
              </a:ext>
            </a:extLst>
          </p:cNvPr>
          <p:cNvSpPr>
            <a:spLocks noGrp="1"/>
          </p:cNvSpPr>
          <p:nvPr>
            <p:ph type="ctrTitle"/>
          </p:nvPr>
        </p:nvSpPr>
        <p:spPr/>
        <p:txBody>
          <a:bodyPr/>
          <a:lstStyle/>
          <a:p>
            <a:r>
              <a:rPr lang="en-US" dirty="0"/>
              <a:t>Video: Anesthesia</a:t>
            </a:r>
          </a:p>
        </p:txBody>
      </p:sp>
      <p:sp>
        <p:nvSpPr>
          <p:cNvPr id="3" name="Slide Number Placeholder 2">
            <a:extLst>
              <a:ext uri="{FF2B5EF4-FFF2-40B4-BE49-F238E27FC236}">
                <a16:creationId xmlns:a16="http://schemas.microsoft.com/office/drawing/2014/main" id="{3E358146-3D95-4CB5-99E5-6590C9134F14}"/>
              </a:ext>
            </a:extLst>
          </p:cNvPr>
          <p:cNvSpPr>
            <a:spLocks noGrp="1"/>
          </p:cNvSpPr>
          <p:nvPr>
            <p:ph type="sldNum" sz="quarter" idx="12"/>
          </p:nvPr>
        </p:nvSpPr>
        <p:spPr>
          <a:xfrm>
            <a:off x="6553200" y="6356350"/>
            <a:ext cx="2133600" cy="365125"/>
          </a:xfrm>
          <a:prstGeom prst="rect">
            <a:avLst/>
          </a:prstGeom>
        </p:spPr>
        <p:txBody>
          <a:bodyPr/>
          <a:lstStyle/>
          <a:p>
            <a:fld id="{CCD7D0B5-DB6B-46D1-B867-4FCA0CDE5881}" type="slidenum">
              <a:rPr lang="fr-FR" smtClean="0"/>
              <a:t>40</a:t>
            </a:fld>
            <a:endParaRPr lang="fr-FR"/>
          </a:p>
        </p:txBody>
      </p:sp>
    </p:spTree>
    <p:extLst>
      <p:ext uri="{BB962C8B-B14F-4D97-AF65-F5344CB8AC3E}">
        <p14:creationId xmlns:p14="http://schemas.microsoft.com/office/powerpoint/2010/main" val="1656884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Content Placeholder 26"/>
          <p:cNvSpPr>
            <a:spLocks noGrp="1"/>
          </p:cNvSpPr>
          <p:nvPr>
            <p:ph idx="1"/>
          </p:nvPr>
        </p:nvSpPr>
        <p:spPr>
          <a:xfrm>
            <a:off x="457199" y="1192192"/>
            <a:ext cx="8552985" cy="5253213"/>
          </a:xfrm>
        </p:spPr>
        <p:txBody>
          <a:bodyPr>
            <a:normAutofit fontScale="92500" lnSpcReduction="10000"/>
          </a:bodyPr>
          <a:lstStyle/>
          <a:p>
            <a:pPr marL="0" indent="0">
              <a:lnSpc>
                <a:spcPct val="120000"/>
              </a:lnSpc>
              <a:buNone/>
            </a:pPr>
            <a:r>
              <a:rPr lang="en-US" b="1" dirty="0">
                <a:solidFill>
                  <a:srgbClr val="174889"/>
                </a:solidFill>
              </a:rPr>
              <a:t>Choice of Anesthesia</a:t>
            </a:r>
          </a:p>
          <a:p>
            <a:pPr marL="401638" lvl="1" indent="-182563">
              <a:lnSpc>
                <a:spcPct val="120000"/>
              </a:lnSpc>
              <a:buFont typeface="Arial" panose="020B0604020202020204" pitchFamily="34" charset="0"/>
              <a:buChar char="•"/>
            </a:pPr>
            <a:r>
              <a:rPr lang="en-US" sz="2000" dirty="0"/>
              <a:t>Nonsteroidal anti-inflammatory medications (NSAIDs) are not  recommended until after surgery. </a:t>
            </a:r>
          </a:p>
          <a:p>
            <a:pPr marL="0" indent="0">
              <a:lnSpc>
                <a:spcPct val="120000"/>
              </a:lnSpc>
              <a:buNone/>
            </a:pPr>
            <a:r>
              <a:rPr lang="en-US" b="1" dirty="0">
                <a:solidFill>
                  <a:srgbClr val="174889"/>
                </a:solidFill>
              </a:rPr>
              <a:t>Pre-operative Meds</a:t>
            </a:r>
          </a:p>
          <a:p>
            <a:pPr marL="401638" lvl="1" indent="-182563">
              <a:lnSpc>
                <a:spcPct val="120000"/>
              </a:lnSpc>
              <a:buFont typeface="Arial" panose="020B0604020202020204" pitchFamily="34" charset="0"/>
              <a:buChar char="•"/>
            </a:pPr>
            <a:r>
              <a:rPr lang="en-US" sz="2000" dirty="0">
                <a:solidFill>
                  <a:schemeClr val="tx1"/>
                </a:solidFill>
              </a:rPr>
              <a:t>1</a:t>
            </a:r>
            <a:r>
              <a:rPr lang="en-US" sz="2000" baseline="30000" dirty="0">
                <a:solidFill>
                  <a:schemeClr val="tx1"/>
                </a:solidFill>
              </a:rPr>
              <a:t>st</a:t>
            </a:r>
            <a:r>
              <a:rPr lang="en-US" sz="2000" dirty="0">
                <a:solidFill>
                  <a:schemeClr val="tx1"/>
                </a:solidFill>
              </a:rPr>
              <a:t> gen cephalosporin and Gentamicin (or Tobramycin) are recommended.</a:t>
            </a:r>
          </a:p>
          <a:p>
            <a:pPr marL="401638" lvl="1" indent="-182563">
              <a:lnSpc>
                <a:spcPct val="120000"/>
              </a:lnSpc>
              <a:buFont typeface="Arial" panose="020B0604020202020204" pitchFamily="34" charset="0"/>
              <a:buChar char="•"/>
            </a:pPr>
            <a:r>
              <a:rPr lang="en-US" sz="2000" dirty="0">
                <a:solidFill>
                  <a:schemeClr val="tx1"/>
                </a:solidFill>
              </a:rPr>
              <a:t>Antibiotics should be given within one hour before surgery.</a:t>
            </a:r>
          </a:p>
          <a:p>
            <a:pPr marL="0" indent="0">
              <a:lnSpc>
                <a:spcPct val="120000"/>
              </a:lnSpc>
              <a:buNone/>
            </a:pPr>
            <a:r>
              <a:rPr lang="en-US" b="1" dirty="0">
                <a:solidFill>
                  <a:srgbClr val="174889"/>
                </a:solidFill>
              </a:rPr>
              <a:t>Pre-operative Anesthesia</a:t>
            </a:r>
          </a:p>
          <a:p>
            <a:pPr marL="401638" lvl="1" indent="-182563">
              <a:lnSpc>
                <a:spcPct val="120000"/>
              </a:lnSpc>
              <a:buFont typeface="Arial" panose="020B0604020202020204" pitchFamily="34" charset="0"/>
              <a:buChar char="•"/>
            </a:pPr>
            <a:r>
              <a:rPr lang="en-US" sz="2000" dirty="0"/>
              <a:t>Local anesthesia is preferable in most cases.</a:t>
            </a:r>
          </a:p>
          <a:p>
            <a:pPr marL="401638" lvl="1" indent="-182563">
              <a:lnSpc>
                <a:spcPct val="120000"/>
              </a:lnSpc>
              <a:buFont typeface="Arial" panose="020B0604020202020204" pitchFamily="34" charset="0"/>
              <a:buChar char="•"/>
            </a:pPr>
            <a:r>
              <a:rPr lang="en-US" sz="2000" dirty="0"/>
              <a:t>Spinal </a:t>
            </a:r>
            <a:r>
              <a:rPr lang="en-US" sz="2000" dirty="0">
                <a:solidFill>
                  <a:schemeClr val="tx1"/>
                </a:solidFill>
              </a:rPr>
              <a:t>anesthesia should only be given when a trained staff member is available.</a:t>
            </a:r>
          </a:p>
          <a:p>
            <a:pPr marL="401638" lvl="1" indent="-182563">
              <a:lnSpc>
                <a:spcPct val="120000"/>
              </a:lnSpc>
              <a:buFont typeface="Arial" panose="020B0604020202020204" pitchFamily="34" charset="0"/>
              <a:buChar char="•"/>
            </a:pPr>
            <a:r>
              <a:rPr lang="en-US" sz="2000" dirty="0">
                <a:solidFill>
                  <a:schemeClr val="tx1"/>
                </a:solidFill>
              </a:rPr>
              <a:t>General anesthesia should be available if:</a:t>
            </a:r>
          </a:p>
          <a:p>
            <a:pPr lvl="2">
              <a:lnSpc>
                <a:spcPct val="120000"/>
              </a:lnSpc>
              <a:buFontTx/>
              <a:buChar char="-"/>
            </a:pPr>
            <a:r>
              <a:rPr lang="en-US" sz="1800" dirty="0">
                <a:solidFill>
                  <a:schemeClr val="tx1"/>
                </a:solidFill>
              </a:rPr>
              <a:t>Necessary to extend the surgical time</a:t>
            </a:r>
          </a:p>
          <a:p>
            <a:pPr lvl="2">
              <a:lnSpc>
                <a:spcPct val="120000"/>
              </a:lnSpc>
              <a:buFontTx/>
              <a:buChar char="-"/>
            </a:pPr>
            <a:r>
              <a:rPr lang="en-US" sz="1800" dirty="0">
                <a:solidFill>
                  <a:schemeClr val="tx1"/>
                </a:solidFill>
              </a:rPr>
              <a:t>Pain control cannot be managed with local anesthesia</a:t>
            </a:r>
          </a:p>
        </p:txBody>
      </p:sp>
      <p:sp>
        <p:nvSpPr>
          <p:cNvPr id="46082" name="Title 27"/>
          <p:cNvSpPr>
            <a:spLocks noGrp="1"/>
          </p:cNvSpPr>
          <p:nvPr>
            <p:ph type="title"/>
          </p:nvPr>
        </p:nvSpPr>
        <p:spPr bwMode="auto"/>
        <p:txBody>
          <a:bodyPr wrap="square" numCol="1" anchorCtr="0" compatLnSpc="1">
            <a:prstTxWarp prst="textNoShape">
              <a:avLst/>
            </a:prstTxWarp>
            <a:normAutofit/>
          </a:bodyPr>
          <a:lstStyle/>
          <a:p>
            <a:r>
              <a:rPr lang="en-US" altLang="en-US" cap="none" dirty="0"/>
              <a:t>Anesthesia</a:t>
            </a:r>
          </a:p>
        </p:txBody>
      </p:sp>
      <p:sp>
        <p:nvSpPr>
          <p:cNvPr id="2" name="Slide Number Placeholder 1">
            <a:extLst>
              <a:ext uri="{FF2B5EF4-FFF2-40B4-BE49-F238E27FC236}">
                <a16:creationId xmlns:a16="http://schemas.microsoft.com/office/drawing/2014/main" id="{0754B1ED-C56C-4F06-8CB5-215520EFA254}"/>
              </a:ext>
            </a:extLst>
          </p:cNvPr>
          <p:cNvSpPr>
            <a:spLocks noGrp="1"/>
          </p:cNvSpPr>
          <p:nvPr>
            <p:ph type="sldNum" sz="quarter" idx="14"/>
          </p:nvPr>
        </p:nvSpPr>
        <p:spPr/>
        <p:txBody>
          <a:bodyPr/>
          <a:lstStyle/>
          <a:p>
            <a:fld id="{BC567560-E4A0-49F2-8B03-66FCD913B299}" type="slidenum">
              <a:rPr lang="en-US" smtClean="0"/>
              <a:t>41</a:t>
            </a:fld>
            <a:endParaRPr lang="en-US"/>
          </a:p>
        </p:txBody>
      </p:sp>
    </p:spTree>
    <p:extLst>
      <p:ext uri="{BB962C8B-B14F-4D97-AF65-F5344CB8AC3E}">
        <p14:creationId xmlns:p14="http://schemas.microsoft.com/office/powerpoint/2010/main" val="24445315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F52A6E-7FFA-4D02-A2BD-B169181AC906}"/>
              </a:ext>
            </a:extLst>
          </p:cNvPr>
          <p:cNvSpPr>
            <a:spLocks noGrp="1"/>
          </p:cNvSpPr>
          <p:nvPr>
            <p:ph type="sldNum" sz="quarter" idx="12"/>
          </p:nvPr>
        </p:nvSpPr>
        <p:spPr>
          <a:xfrm>
            <a:off x="6553200" y="6356350"/>
            <a:ext cx="2133600" cy="365125"/>
          </a:xfrm>
          <a:prstGeom prst="rect">
            <a:avLst/>
          </a:prstGeom>
        </p:spPr>
        <p:txBody>
          <a:bodyPr/>
          <a:lstStyle/>
          <a:p>
            <a:fld id="{137AF54A-755B-4237-8307-9A10D2C39757}" type="slidenum">
              <a:rPr lang="en-US" smtClean="0"/>
              <a:t>42</a:t>
            </a:fld>
            <a:endParaRPr lang="en-US"/>
          </a:p>
        </p:txBody>
      </p:sp>
      <p:sp>
        <p:nvSpPr>
          <p:cNvPr id="3" name="Title 2">
            <a:extLst>
              <a:ext uri="{FF2B5EF4-FFF2-40B4-BE49-F238E27FC236}">
                <a16:creationId xmlns:a16="http://schemas.microsoft.com/office/drawing/2014/main" id="{BA4A3D5F-05EB-43D2-B7EB-AA13CDC3D698}"/>
              </a:ext>
            </a:extLst>
          </p:cNvPr>
          <p:cNvSpPr>
            <a:spLocks noGrp="1"/>
          </p:cNvSpPr>
          <p:nvPr>
            <p:ph type="ctrTitle"/>
          </p:nvPr>
        </p:nvSpPr>
        <p:spPr/>
        <p:txBody>
          <a:bodyPr/>
          <a:lstStyle/>
          <a:p>
            <a:r>
              <a:rPr lang="en-US" dirty="0"/>
              <a:t>Session 16:</a:t>
            </a:r>
            <a:br>
              <a:rPr lang="en-US" dirty="0"/>
            </a:br>
            <a:r>
              <a:rPr lang="en-US" dirty="0"/>
              <a:t>Surgical Technique</a:t>
            </a:r>
          </a:p>
        </p:txBody>
      </p:sp>
    </p:spTree>
    <p:extLst>
      <p:ext uri="{BB962C8B-B14F-4D97-AF65-F5344CB8AC3E}">
        <p14:creationId xmlns:p14="http://schemas.microsoft.com/office/powerpoint/2010/main" val="32054018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6"/>
          <p:cNvSpPr>
            <a:spLocks noGrp="1"/>
          </p:cNvSpPr>
          <p:nvPr>
            <p:ph idx="1"/>
          </p:nvPr>
        </p:nvSpPr>
        <p:spPr>
          <a:xfrm>
            <a:off x="533400" y="2870200"/>
            <a:ext cx="8305800" cy="2843349"/>
          </a:xfrm>
        </p:spPr>
        <p:txBody>
          <a:bodyPr>
            <a:normAutofit/>
          </a:bodyPr>
          <a:lstStyle/>
          <a:p>
            <a:pPr lvl="1" indent="-182880">
              <a:buFont typeface="Arial" panose="020B0604020202020204" pitchFamily="34" charset="0"/>
              <a:buChar char="•"/>
            </a:pPr>
            <a:r>
              <a:rPr lang="en-US" dirty="0"/>
              <a:t>Resection (or Excision)</a:t>
            </a:r>
          </a:p>
          <a:p>
            <a:pPr lvl="1" indent="-182880">
              <a:buFont typeface="Arial" panose="020B0604020202020204" pitchFamily="34" charset="0"/>
              <a:buChar char="•"/>
            </a:pPr>
            <a:r>
              <a:rPr lang="en-US" dirty="0"/>
              <a:t>Eversion</a:t>
            </a:r>
          </a:p>
          <a:p>
            <a:pPr marL="0" indent="0">
              <a:buNone/>
            </a:pPr>
            <a:endParaRPr lang="en-US" dirty="0">
              <a:solidFill>
                <a:schemeClr val="tx1"/>
              </a:solidFill>
            </a:endParaRPr>
          </a:p>
          <a:p>
            <a:pPr marL="0" indent="0">
              <a:buNone/>
            </a:pPr>
            <a:r>
              <a:rPr lang="en-US" dirty="0">
                <a:solidFill>
                  <a:schemeClr val="tx1"/>
                </a:solidFill>
              </a:rPr>
              <a:t>The choice of technique should be informed by and adapted to local practices, taking into account surgeon training.</a:t>
            </a:r>
          </a:p>
        </p:txBody>
      </p:sp>
      <p:sp>
        <p:nvSpPr>
          <p:cNvPr id="3" name="Title 2"/>
          <p:cNvSpPr>
            <a:spLocks noGrp="1"/>
          </p:cNvSpPr>
          <p:nvPr>
            <p:ph type="title"/>
          </p:nvPr>
        </p:nvSpPr>
        <p:spPr/>
        <p:txBody>
          <a:bodyPr>
            <a:normAutofit/>
          </a:bodyPr>
          <a:lstStyle/>
          <a:p>
            <a:r>
              <a:rPr lang="en-US" dirty="0"/>
              <a:t>Surgical Techniques</a:t>
            </a:r>
          </a:p>
        </p:txBody>
      </p:sp>
      <p:sp>
        <p:nvSpPr>
          <p:cNvPr id="4" name="Text Placeholder 3">
            <a:extLst>
              <a:ext uri="{FF2B5EF4-FFF2-40B4-BE49-F238E27FC236}">
                <a16:creationId xmlns:a16="http://schemas.microsoft.com/office/drawing/2014/main" id="{691EB9DF-3B8D-4B5E-BEB3-0F84413D0274}"/>
              </a:ext>
            </a:extLst>
          </p:cNvPr>
          <p:cNvSpPr>
            <a:spLocks noGrp="1"/>
          </p:cNvSpPr>
          <p:nvPr>
            <p:ph type="body" sz="quarter" idx="13"/>
          </p:nvPr>
        </p:nvSpPr>
        <p:spPr>
          <a:xfrm>
            <a:off x="457200" y="1652451"/>
            <a:ext cx="8229600" cy="820233"/>
          </a:xfrm>
        </p:spPr>
        <p:txBody>
          <a:bodyPr/>
          <a:lstStyle/>
          <a:p>
            <a:pPr marL="63500" indent="4763"/>
            <a:r>
              <a:rPr lang="en-US" dirty="0"/>
              <a:t>The following video will demonstrate two different surgical techniques for filaricele surgery:</a:t>
            </a:r>
          </a:p>
        </p:txBody>
      </p:sp>
      <p:sp>
        <p:nvSpPr>
          <p:cNvPr id="2" name="Slide Number Placeholder 1">
            <a:extLst>
              <a:ext uri="{FF2B5EF4-FFF2-40B4-BE49-F238E27FC236}">
                <a16:creationId xmlns:a16="http://schemas.microsoft.com/office/drawing/2014/main" id="{B03C397D-D496-47D0-B924-3B49D667F8E0}"/>
              </a:ext>
            </a:extLst>
          </p:cNvPr>
          <p:cNvSpPr>
            <a:spLocks noGrp="1"/>
          </p:cNvSpPr>
          <p:nvPr>
            <p:ph type="sldNum" sz="quarter" idx="14"/>
          </p:nvPr>
        </p:nvSpPr>
        <p:spPr/>
        <p:txBody>
          <a:bodyPr/>
          <a:lstStyle/>
          <a:p>
            <a:fld id="{BC567560-E4A0-49F2-8B03-66FCD913B299}" type="slidenum">
              <a:rPr lang="en-US" smtClean="0"/>
              <a:t>43</a:t>
            </a:fld>
            <a:endParaRPr lang="en-US"/>
          </a:p>
        </p:txBody>
      </p:sp>
    </p:spTree>
    <p:extLst>
      <p:ext uri="{BB962C8B-B14F-4D97-AF65-F5344CB8AC3E}">
        <p14:creationId xmlns:p14="http://schemas.microsoft.com/office/powerpoint/2010/main" val="8323422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dirty="0"/>
              <a:t>Video: Surgical Techniques</a:t>
            </a:r>
            <a:endParaRPr lang="en-US" sz="2000" dirty="0"/>
          </a:p>
        </p:txBody>
      </p:sp>
      <p:sp>
        <p:nvSpPr>
          <p:cNvPr id="4" name="Slide Number Placeholder 3">
            <a:extLst>
              <a:ext uri="{FF2B5EF4-FFF2-40B4-BE49-F238E27FC236}">
                <a16:creationId xmlns:a16="http://schemas.microsoft.com/office/drawing/2014/main" id="{791B59FF-2B57-40AD-BC29-E33789D24070}"/>
              </a:ext>
            </a:extLst>
          </p:cNvPr>
          <p:cNvSpPr>
            <a:spLocks noGrp="1"/>
          </p:cNvSpPr>
          <p:nvPr>
            <p:ph type="sldNum" sz="quarter" idx="12"/>
          </p:nvPr>
        </p:nvSpPr>
        <p:spPr/>
        <p:txBody>
          <a:bodyPr/>
          <a:lstStyle/>
          <a:p>
            <a:fld id="{BC567560-E4A0-49F2-8B03-66FCD913B299}" type="slidenum">
              <a:rPr lang="en-US" smtClean="0"/>
              <a:t>44</a:t>
            </a:fld>
            <a:endParaRPr lang="en-US"/>
          </a:p>
        </p:txBody>
      </p:sp>
    </p:spTree>
    <p:extLst>
      <p:ext uri="{BB962C8B-B14F-4D97-AF65-F5344CB8AC3E}">
        <p14:creationId xmlns:p14="http://schemas.microsoft.com/office/powerpoint/2010/main" val="19534874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71DFAA-3F5D-49DF-8A0D-31A65CC9FF33}"/>
              </a:ext>
            </a:extLst>
          </p:cNvPr>
          <p:cNvSpPr>
            <a:spLocks noGrp="1"/>
          </p:cNvSpPr>
          <p:nvPr>
            <p:ph type="sldNum" sz="quarter" idx="12"/>
          </p:nvPr>
        </p:nvSpPr>
        <p:spPr/>
        <p:txBody>
          <a:bodyPr/>
          <a:lstStyle/>
          <a:p>
            <a:fld id="{BC567560-E4A0-49F2-8B03-66FCD913B299}" type="slidenum">
              <a:rPr lang="en-US" smtClean="0"/>
              <a:t>45</a:t>
            </a:fld>
            <a:endParaRPr lang="en-US"/>
          </a:p>
        </p:txBody>
      </p:sp>
      <p:sp>
        <p:nvSpPr>
          <p:cNvPr id="3" name="Title 2">
            <a:extLst>
              <a:ext uri="{FF2B5EF4-FFF2-40B4-BE49-F238E27FC236}">
                <a16:creationId xmlns:a16="http://schemas.microsoft.com/office/drawing/2014/main" id="{3C0BC95F-B9F4-47F7-BCA6-D7C545ED22E0}"/>
              </a:ext>
            </a:extLst>
          </p:cNvPr>
          <p:cNvSpPr>
            <a:spLocks noGrp="1"/>
          </p:cNvSpPr>
          <p:nvPr>
            <p:ph type="title"/>
          </p:nvPr>
        </p:nvSpPr>
        <p:spPr/>
        <p:txBody>
          <a:bodyPr/>
          <a:lstStyle/>
          <a:p>
            <a:r>
              <a:rPr lang="en-US" dirty="0"/>
              <a:t>Techniques for the Tunica Vaginalis</a:t>
            </a:r>
          </a:p>
        </p:txBody>
      </p:sp>
      <p:pic>
        <p:nvPicPr>
          <p:cNvPr id="9" name="Picture 8">
            <a:extLst>
              <a:ext uri="{FF2B5EF4-FFF2-40B4-BE49-F238E27FC236}">
                <a16:creationId xmlns:a16="http://schemas.microsoft.com/office/drawing/2014/main" id="{D6A9FB0E-EEE4-4238-9344-86E927D13FCA}"/>
              </a:ext>
            </a:extLst>
          </p:cNvPr>
          <p:cNvPicPr>
            <a:picLocks noChangeAspect="1"/>
          </p:cNvPicPr>
          <p:nvPr/>
        </p:nvPicPr>
        <p:blipFill>
          <a:blip r:embed="rId2"/>
          <a:stretch>
            <a:fillRect/>
          </a:stretch>
        </p:blipFill>
        <p:spPr>
          <a:xfrm>
            <a:off x="178636" y="1426462"/>
            <a:ext cx="8786727" cy="3602738"/>
          </a:xfrm>
          <a:prstGeom prst="rect">
            <a:avLst/>
          </a:prstGeom>
        </p:spPr>
      </p:pic>
    </p:spTree>
    <p:extLst>
      <p:ext uri="{BB962C8B-B14F-4D97-AF65-F5344CB8AC3E}">
        <p14:creationId xmlns:p14="http://schemas.microsoft.com/office/powerpoint/2010/main" val="33045909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09AD5B-A4EE-4C05-820B-94B859185D9E}"/>
              </a:ext>
            </a:extLst>
          </p:cNvPr>
          <p:cNvSpPr>
            <a:spLocks noGrp="1"/>
          </p:cNvSpPr>
          <p:nvPr>
            <p:ph type="sldNum" sz="quarter" idx="12"/>
          </p:nvPr>
        </p:nvSpPr>
        <p:spPr>
          <a:xfrm>
            <a:off x="6553200" y="6356350"/>
            <a:ext cx="2133600" cy="365125"/>
          </a:xfrm>
          <a:prstGeom prst="rect">
            <a:avLst/>
          </a:prstGeom>
        </p:spPr>
        <p:txBody>
          <a:bodyPr/>
          <a:lstStyle/>
          <a:p>
            <a:fld id="{137AF54A-755B-4237-8307-9A10D2C39757}" type="slidenum">
              <a:rPr lang="en-US" smtClean="0"/>
              <a:t>46</a:t>
            </a:fld>
            <a:endParaRPr lang="en-US"/>
          </a:p>
        </p:txBody>
      </p:sp>
      <p:sp>
        <p:nvSpPr>
          <p:cNvPr id="3" name="Title 2">
            <a:extLst>
              <a:ext uri="{FF2B5EF4-FFF2-40B4-BE49-F238E27FC236}">
                <a16:creationId xmlns:a16="http://schemas.microsoft.com/office/drawing/2014/main" id="{42AA8868-DC95-4E93-B105-55515079D96D}"/>
              </a:ext>
            </a:extLst>
          </p:cNvPr>
          <p:cNvSpPr>
            <a:spLocks noGrp="1"/>
          </p:cNvSpPr>
          <p:nvPr>
            <p:ph type="ctrTitle"/>
          </p:nvPr>
        </p:nvSpPr>
        <p:spPr/>
        <p:txBody>
          <a:bodyPr/>
          <a:lstStyle/>
          <a:p>
            <a:r>
              <a:rPr lang="en-US" dirty="0"/>
              <a:t>Session 17:</a:t>
            </a:r>
            <a:br>
              <a:rPr lang="en-US" dirty="0"/>
            </a:br>
            <a:r>
              <a:rPr lang="en-US" dirty="0"/>
              <a:t>Cleaning Up After Surgery</a:t>
            </a:r>
          </a:p>
        </p:txBody>
      </p:sp>
    </p:spTree>
    <p:extLst>
      <p:ext uri="{BB962C8B-B14F-4D97-AF65-F5344CB8AC3E}">
        <p14:creationId xmlns:p14="http://schemas.microsoft.com/office/powerpoint/2010/main" val="30042117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ea typeface="Times New Roman" panose="02020603050405020304" pitchFamily="18" charset="0"/>
                <a:cs typeface="Arial" panose="020B0604020202020204" pitchFamily="34" charset="0"/>
              </a:rPr>
              <a:t>Cleaning Up After Surgery</a:t>
            </a:r>
            <a:endParaRPr lang="en-US" dirty="0"/>
          </a:p>
        </p:txBody>
      </p:sp>
      <p:sp>
        <p:nvSpPr>
          <p:cNvPr id="3" name="Content Placeholder 2"/>
          <p:cNvSpPr>
            <a:spLocks noGrp="1"/>
          </p:cNvSpPr>
          <p:nvPr>
            <p:ph idx="1"/>
          </p:nvPr>
        </p:nvSpPr>
        <p:spPr>
          <a:xfrm>
            <a:off x="457200" y="1275910"/>
            <a:ext cx="8463516" cy="5393475"/>
          </a:xfrm>
        </p:spPr>
        <p:txBody>
          <a:bodyPr>
            <a:noAutofit/>
          </a:bodyPr>
          <a:lstStyle/>
          <a:p>
            <a:pPr marL="0" indent="0">
              <a:spcBef>
                <a:spcPts val="0"/>
              </a:spcBef>
              <a:buNone/>
            </a:pPr>
            <a:r>
              <a:rPr lang="en-US" sz="2000" dirty="0"/>
              <a:t>The purpose of waste management is to:</a:t>
            </a:r>
          </a:p>
          <a:p>
            <a:pPr indent="-182880">
              <a:spcBef>
                <a:spcPts val="0"/>
              </a:spcBef>
              <a:spcAft>
                <a:spcPts val="300"/>
              </a:spcAft>
            </a:pPr>
            <a:r>
              <a:rPr lang="en-US" sz="2000" b="0" dirty="0">
                <a:solidFill>
                  <a:schemeClr val="tx1"/>
                </a:solidFill>
              </a:rPr>
              <a:t>protect people who handle waste items from accidental injury</a:t>
            </a:r>
          </a:p>
          <a:p>
            <a:pPr lvl="0" indent="-182880">
              <a:spcBef>
                <a:spcPts val="0"/>
              </a:spcBef>
              <a:spcAft>
                <a:spcPts val="300"/>
              </a:spcAft>
            </a:pPr>
            <a:r>
              <a:rPr lang="en-US" sz="2000" b="0" dirty="0">
                <a:solidFill>
                  <a:schemeClr val="tx1"/>
                </a:solidFill>
              </a:rPr>
              <a:t>prevent the spread of infection to health care workers who handle the waste</a:t>
            </a:r>
          </a:p>
          <a:p>
            <a:pPr lvl="0" indent="-182880">
              <a:spcBef>
                <a:spcPts val="0"/>
              </a:spcBef>
              <a:spcAft>
                <a:spcPts val="300"/>
              </a:spcAft>
            </a:pPr>
            <a:r>
              <a:rPr lang="en-US" sz="2000" b="0" dirty="0">
                <a:solidFill>
                  <a:schemeClr val="tx1"/>
                </a:solidFill>
              </a:rPr>
              <a:t>prevent the spread of infection to the local community</a:t>
            </a:r>
          </a:p>
          <a:p>
            <a:pPr lvl="0" indent="-182880">
              <a:spcBef>
                <a:spcPts val="0"/>
              </a:spcBef>
              <a:spcAft>
                <a:spcPts val="300"/>
              </a:spcAft>
            </a:pPr>
            <a:r>
              <a:rPr lang="en-US" sz="2000" b="0" dirty="0">
                <a:solidFill>
                  <a:schemeClr val="tx1"/>
                </a:solidFill>
              </a:rPr>
              <a:t>safely dispose of hazardous materials (toxic, chemicals…)</a:t>
            </a:r>
          </a:p>
          <a:p>
            <a:pPr marL="0" indent="0" algn="just">
              <a:spcBef>
                <a:spcPts val="1200"/>
              </a:spcBef>
              <a:buNone/>
            </a:pPr>
            <a:r>
              <a:rPr lang="en-US" sz="2000" b="1" dirty="0">
                <a:solidFill>
                  <a:srgbClr val="174889"/>
                </a:solidFill>
                <a:cs typeface="Arial" panose="020B0604020202020204" pitchFamily="34" charset="0"/>
              </a:rPr>
              <a:t>Main Principles</a:t>
            </a:r>
          </a:p>
          <a:p>
            <a:pPr marL="0" indent="0" algn="just">
              <a:spcBef>
                <a:spcPts val="0"/>
              </a:spcBef>
              <a:buNone/>
            </a:pPr>
            <a:r>
              <a:rPr lang="en-US" sz="2000" dirty="0">
                <a:solidFill>
                  <a:srgbClr val="000000"/>
                </a:solidFill>
                <a:cs typeface="Arial" panose="020B0604020202020204" pitchFamily="34" charset="0"/>
              </a:rPr>
              <a:t>The disposal of Health Care Waste is time consuming and expensive, so it is important:</a:t>
            </a:r>
          </a:p>
          <a:p>
            <a:pPr indent="-182880">
              <a:spcBef>
                <a:spcPts val="0"/>
              </a:spcBef>
              <a:buFont typeface="Arial" panose="020B0604020202020204" pitchFamily="34" charset="0"/>
              <a:buChar char="•"/>
            </a:pPr>
            <a:r>
              <a:rPr lang="en-US" sz="2000" i="1" dirty="0">
                <a:solidFill>
                  <a:schemeClr val="tx1"/>
                </a:solidFill>
                <a:cs typeface="Arial" panose="020B0604020202020204" pitchFamily="34" charset="0"/>
              </a:rPr>
              <a:t>To separate non-contaminated material </a:t>
            </a:r>
            <a:r>
              <a:rPr lang="en-US" sz="2000" b="0" dirty="0">
                <a:solidFill>
                  <a:schemeClr val="tx1"/>
                </a:solidFill>
                <a:cs typeface="Arial" panose="020B0604020202020204" pitchFamily="34" charset="0"/>
              </a:rPr>
              <a:t>such as waste paper, packaging and non-sterile but not biologically contaminated materials </a:t>
            </a:r>
          </a:p>
          <a:p>
            <a:pPr indent="-182880">
              <a:spcBef>
                <a:spcPts val="0"/>
              </a:spcBef>
              <a:buFont typeface="Arial" panose="020B0604020202020204" pitchFamily="34" charset="0"/>
              <a:buChar char="•"/>
            </a:pPr>
            <a:r>
              <a:rPr lang="en-US" sz="2000" i="1" dirty="0">
                <a:solidFill>
                  <a:schemeClr val="tx1"/>
                </a:solidFill>
                <a:cs typeface="Arial" panose="020B0604020202020204" pitchFamily="34" charset="0"/>
              </a:rPr>
              <a:t>Make separate disposal containers available where waste is created </a:t>
            </a:r>
            <a:r>
              <a:rPr lang="en-US" sz="2000" b="0" dirty="0">
                <a:solidFill>
                  <a:schemeClr val="tx1"/>
                </a:solidFill>
                <a:cs typeface="Arial" panose="020B0604020202020204" pitchFamily="34" charset="0"/>
              </a:rPr>
              <a:t>so that staff can sort the waste as it is being discarded </a:t>
            </a:r>
          </a:p>
          <a:p>
            <a:pPr indent="-182880">
              <a:spcBef>
                <a:spcPts val="0"/>
              </a:spcBef>
              <a:buFont typeface="Arial" panose="020B0604020202020204" pitchFamily="34" charset="0"/>
              <a:buChar char="•"/>
            </a:pPr>
            <a:r>
              <a:rPr lang="en-US" sz="2000" i="1" dirty="0">
                <a:solidFill>
                  <a:schemeClr val="tx1"/>
                </a:solidFill>
                <a:cs typeface="Arial" panose="020B0604020202020204" pitchFamily="34" charset="0"/>
              </a:rPr>
              <a:t>Organize waste management </a:t>
            </a:r>
            <a:r>
              <a:rPr lang="en-US" sz="2000" b="0" dirty="0">
                <a:solidFill>
                  <a:srgbClr val="000000"/>
                </a:solidFill>
                <a:cs typeface="Arial" panose="020B0604020202020204" pitchFamily="34" charset="0"/>
              </a:rPr>
              <a:t>in a way to discourage the need for people to be in contact with contaminated waste</a:t>
            </a:r>
            <a:endParaRPr lang="en-US" sz="2000" dirty="0">
              <a:solidFill>
                <a:srgbClr val="000000"/>
              </a:solidFill>
            </a:endParaRPr>
          </a:p>
        </p:txBody>
      </p:sp>
      <p:sp>
        <p:nvSpPr>
          <p:cNvPr id="4" name="Slide Number Placeholder 3">
            <a:extLst>
              <a:ext uri="{FF2B5EF4-FFF2-40B4-BE49-F238E27FC236}">
                <a16:creationId xmlns:a16="http://schemas.microsoft.com/office/drawing/2014/main" id="{E7AD966D-0047-43E8-B420-8D5B5BF5C99D}"/>
              </a:ext>
            </a:extLst>
          </p:cNvPr>
          <p:cNvSpPr>
            <a:spLocks noGrp="1"/>
          </p:cNvSpPr>
          <p:nvPr>
            <p:ph type="sldNum" sz="quarter" idx="10"/>
          </p:nvPr>
        </p:nvSpPr>
        <p:spPr/>
        <p:txBody>
          <a:bodyPr/>
          <a:lstStyle/>
          <a:p>
            <a:fld id="{BC567560-E4A0-49F2-8B03-66FCD913B299}" type="slidenum">
              <a:rPr lang="en-US" smtClean="0"/>
              <a:pPr/>
              <a:t>47</a:t>
            </a:fld>
            <a:endParaRPr lang="en-US" dirty="0"/>
          </a:p>
        </p:txBody>
      </p:sp>
    </p:spTree>
    <p:extLst>
      <p:ext uri="{BB962C8B-B14F-4D97-AF65-F5344CB8AC3E}">
        <p14:creationId xmlns:p14="http://schemas.microsoft.com/office/powerpoint/2010/main" val="4381172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242CC-F46F-4C5A-8E86-9DDC0D7FE7B7}"/>
              </a:ext>
            </a:extLst>
          </p:cNvPr>
          <p:cNvSpPr>
            <a:spLocks noGrp="1"/>
          </p:cNvSpPr>
          <p:nvPr>
            <p:ph type="ctrTitle"/>
          </p:nvPr>
        </p:nvSpPr>
        <p:spPr/>
        <p:txBody>
          <a:bodyPr/>
          <a:lstStyle/>
          <a:p>
            <a:r>
              <a:rPr lang="en-US" dirty="0"/>
              <a:t>Video: Cleaning Up After Surgery</a:t>
            </a:r>
          </a:p>
        </p:txBody>
      </p:sp>
      <p:sp>
        <p:nvSpPr>
          <p:cNvPr id="3" name="Slide Number Placeholder 2">
            <a:extLst>
              <a:ext uri="{FF2B5EF4-FFF2-40B4-BE49-F238E27FC236}">
                <a16:creationId xmlns:a16="http://schemas.microsoft.com/office/drawing/2014/main" id="{388EFB26-7C7F-44DD-ABE6-6EB3FE8CBAF8}"/>
              </a:ext>
            </a:extLst>
          </p:cNvPr>
          <p:cNvSpPr>
            <a:spLocks noGrp="1"/>
          </p:cNvSpPr>
          <p:nvPr>
            <p:ph type="sldNum" sz="quarter" idx="12"/>
          </p:nvPr>
        </p:nvSpPr>
        <p:spPr>
          <a:xfrm>
            <a:off x="6553200" y="6356350"/>
            <a:ext cx="2133600" cy="365125"/>
          </a:xfrm>
          <a:prstGeom prst="rect">
            <a:avLst/>
          </a:prstGeom>
        </p:spPr>
        <p:txBody>
          <a:bodyPr/>
          <a:lstStyle/>
          <a:p>
            <a:fld id="{CCD7D0B5-DB6B-46D1-B867-4FCA0CDE5881}" type="slidenum">
              <a:rPr lang="fr-FR" smtClean="0"/>
              <a:t>48</a:t>
            </a:fld>
            <a:endParaRPr lang="fr-FR"/>
          </a:p>
        </p:txBody>
      </p:sp>
    </p:spTree>
    <p:extLst>
      <p:ext uri="{BB962C8B-B14F-4D97-AF65-F5344CB8AC3E}">
        <p14:creationId xmlns:p14="http://schemas.microsoft.com/office/powerpoint/2010/main" val="2262033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52413"/>
            <a:ext cx="6762307" cy="820737"/>
          </a:xfrm>
        </p:spPr>
        <p:txBody>
          <a:bodyPr>
            <a:noAutofit/>
          </a:bodyPr>
          <a:lstStyle/>
          <a:p>
            <a:r>
              <a:rPr lang="en-US" dirty="0">
                <a:cs typeface="Arial" panose="020B0604020202020204" pitchFamily="34" charset="0"/>
              </a:rPr>
              <a:t>How to Dispose of Solid Contaminated Waste</a:t>
            </a:r>
          </a:p>
        </p:txBody>
      </p:sp>
      <p:sp>
        <p:nvSpPr>
          <p:cNvPr id="3" name="Content Placeholder 2"/>
          <p:cNvSpPr>
            <a:spLocks noGrp="1"/>
          </p:cNvSpPr>
          <p:nvPr>
            <p:ph idx="1"/>
          </p:nvPr>
        </p:nvSpPr>
        <p:spPr>
          <a:xfrm>
            <a:off x="457199" y="1307806"/>
            <a:ext cx="8229600" cy="5413670"/>
          </a:xfrm>
        </p:spPr>
        <p:txBody>
          <a:bodyPr>
            <a:noAutofit/>
          </a:bodyPr>
          <a:lstStyle/>
          <a:p>
            <a:pPr>
              <a:spcAft>
                <a:spcPts val="300"/>
              </a:spcAft>
            </a:pPr>
            <a:r>
              <a:rPr lang="en-US" sz="2000" dirty="0"/>
              <a:t>All infected waste should then be treated by incineration.</a:t>
            </a:r>
          </a:p>
          <a:p>
            <a:pPr>
              <a:spcAft>
                <a:spcPts val="300"/>
              </a:spcAft>
            </a:pPr>
            <a:r>
              <a:rPr lang="en-US" sz="2000" b="0" dirty="0">
                <a:solidFill>
                  <a:schemeClr val="tx1"/>
                </a:solidFill>
              </a:rPr>
              <a:t>Incinerators must be operated in accordance with local regulations.</a:t>
            </a:r>
          </a:p>
          <a:p>
            <a:pPr>
              <a:spcAft>
                <a:spcPts val="300"/>
              </a:spcAft>
            </a:pPr>
            <a:r>
              <a:rPr lang="en-US" sz="2000" b="0" dirty="0">
                <a:solidFill>
                  <a:schemeClr val="tx1"/>
                </a:solidFill>
              </a:rPr>
              <a:t>Incineration is the ideal method for the final disposal of waste; the ashes remaining after combustion may also pose an environmental risk (soil and water pollution) and must also be buried safely.</a:t>
            </a:r>
          </a:p>
          <a:p>
            <a:pPr>
              <a:spcAft>
                <a:spcPts val="200"/>
              </a:spcAft>
            </a:pPr>
            <a:r>
              <a:rPr lang="en-US" sz="2000" dirty="0"/>
              <a:t>Remember:</a:t>
            </a:r>
          </a:p>
          <a:p>
            <a:pPr marL="862012" lvl="1" indent="-182880">
              <a:spcAft>
                <a:spcPts val="200"/>
              </a:spcAft>
              <a:buFont typeface="Arial" panose="020B0604020202020204" pitchFamily="34" charset="0"/>
              <a:buChar char="•"/>
            </a:pPr>
            <a:r>
              <a:rPr lang="en-US" sz="2000" dirty="0">
                <a:solidFill>
                  <a:schemeClr val="tx1"/>
                </a:solidFill>
              </a:rPr>
              <a:t>Never use hands to compress waste into containers.</a:t>
            </a:r>
          </a:p>
          <a:p>
            <a:pPr marL="862012" lvl="1" indent="-182880">
              <a:spcAft>
                <a:spcPts val="200"/>
              </a:spcAft>
              <a:buFont typeface="Arial" panose="020B0604020202020204" pitchFamily="34" charset="0"/>
              <a:buChar char="•"/>
            </a:pPr>
            <a:r>
              <a:rPr lang="en-US" sz="2000" dirty="0">
                <a:solidFill>
                  <a:schemeClr val="tx1"/>
                </a:solidFill>
              </a:rPr>
              <a:t>Hold plastic bags at the top.</a:t>
            </a:r>
          </a:p>
          <a:p>
            <a:pPr marL="862012" lvl="1" indent="-182880">
              <a:spcAft>
                <a:spcPts val="300"/>
              </a:spcAft>
              <a:buFont typeface="Arial" panose="020B0604020202020204" pitchFamily="34" charset="0"/>
              <a:buChar char="•"/>
            </a:pPr>
            <a:r>
              <a:rPr lang="en-US" sz="2000" dirty="0">
                <a:solidFill>
                  <a:schemeClr val="tx1"/>
                </a:solidFill>
              </a:rPr>
              <a:t>Keep bags from touching or brushing against the body while lifting or during transport.</a:t>
            </a:r>
          </a:p>
          <a:p>
            <a:pPr>
              <a:spcAft>
                <a:spcPts val="300"/>
              </a:spcAft>
            </a:pPr>
            <a:r>
              <a:rPr lang="en-US" sz="2000" b="1" dirty="0">
                <a:solidFill>
                  <a:srgbClr val="174889"/>
                </a:solidFill>
              </a:rPr>
              <a:t>Open burning is not recommended</a:t>
            </a:r>
            <a:r>
              <a:rPr lang="en-US" sz="2000" dirty="0"/>
              <a:t> b</a:t>
            </a:r>
            <a:r>
              <a:rPr lang="en-US" sz="2000" b="0" dirty="0">
                <a:solidFill>
                  <a:schemeClr val="tx1"/>
                </a:solidFill>
              </a:rPr>
              <a:t>ecause it is dangerous, unsightly, and the wind will scatter the waste. If open burning must be done: burn in a small, designated and secured area; transport waste to the site just before burning, and remain with the fire until it is </a:t>
            </a:r>
            <a:r>
              <a:rPr lang="en-US" sz="2000" dirty="0"/>
              <a:t>extinguished.</a:t>
            </a:r>
            <a:endParaRPr lang="en-US" sz="2000" dirty="0">
              <a:solidFill>
                <a:schemeClr val="tx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349E276-5A4E-4F9D-8CA2-32E4FAEBC60B}"/>
              </a:ext>
            </a:extLst>
          </p:cNvPr>
          <p:cNvSpPr>
            <a:spLocks noGrp="1"/>
          </p:cNvSpPr>
          <p:nvPr>
            <p:ph type="sldNum" sz="quarter" idx="10"/>
          </p:nvPr>
        </p:nvSpPr>
        <p:spPr/>
        <p:txBody>
          <a:bodyPr/>
          <a:lstStyle/>
          <a:p>
            <a:fld id="{BC567560-E4A0-49F2-8B03-66FCD913B299}" type="slidenum">
              <a:rPr lang="en-US" smtClean="0"/>
              <a:pPr/>
              <a:t>49</a:t>
            </a:fld>
            <a:endParaRPr lang="en-US" dirty="0"/>
          </a:p>
        </p:txBody>
      </p:sp>
    </p:spTree>
    <p:extLst>
      <p:ext uri="{BB962C8B-B14F-4D97-AF65-F5344CB8AC3E}">
        <p14:creationId xmlns:p14="http://schemas.microsoft.com/office/powerpoint/2010/main" val="79937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latin typeface="Arial" panose="020B0604020202020204" pitchFamily="34" charset="0"/>
                <a:cs typeface="Arial" panose="020B0604020202020204" pitchFamily="34" charset="0"/>
              </a:rPr>
              <a:t>Ensuring a Safe Surgical Environment</a:t>
            </a:r>
            <a:endParaRPr lang="en-US" sz="1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00537"/>
            <a:ext cx="8229600" cy="4725626"/>
          </a:xfrm>
        </p:spPr>
        <p:txBody>
          <a:bodyPr/>
          <a:lstStyle/>
          <a:p>
            <a:pPr marL="0" indent="0" algn="just">
              <a:spcAft>
                <a:spcPts val="1200"/>
              </a:spcAft>
              <a:buNone/>
            </a:pPr>
            <a:r>
              <a:rPr lang="en-US" b="1" dirty="0">
                <a:solidFill>
                  <a:schemeClr val="tx2"/>
                </a:solidFill>
              </a:rPr>
              <a:t>General principles for environmental cleaning:</a:t>
            </a:r>
          </a:p>
          <a:p>
            <a:pPr indent="-182880">
              <a:spcAft>
                <a:spcPts val="1200"/>
              </a:spcAft>
              <a:buFont typeface="Arial" panose="020B0604020202020204" pitchFamily="34" charset="0"/>
              <a:buChar char="•"/>
            </a:pPr>
            <a:r>
              <a:rPr lang="en-US" b="0" dirty="0">
                <a:solidFill>
                  <a:schemeClr val="tx1"/>
                </a:solidFill>
              </a:rPr>
              <a:t>Cleaning is an essential first step prior to any disinfection process to remove dirt, debris and other materials.</a:t>
            </a:r>
          </a:p>
          <a:p>
            <a:pPr indent="-182880">
              <a:spcAft>
                <a:spcPts val="1200"/>
              </a:spcAft>
              <a:buFont typeface="Arial" panose="020B0604020202020204" pitchFamily="34" charset="0"/>
              <a:buChar char="•"/>
            </a:pPr>
            <a:r>
              <a:rPr lang="en-US" b="0" dirty="0">
                <a:solidFill>
                  <a:schemeClr val="tx1"/>
                </a:solidFill>
              </a:rPr>
              <a:t>The use of a neutral detergent solution is essential for effective cleaning. </a:t>
            </a:r>
          </a:p>
          <a:p>
            <a:pPr indent="-182880">
              <a:spcAft>
                <a:spcPts val="1200"/>
              </a:spcAft>
              <a:buFont typeface="Arial" panose="020B0604020202020204" pitchFamily="34" charset="0"/>
              <a:buChar char="•"/>
            </a:pPr>
            <a:r>
              <a:rPr lang="en-US" b="0" dirty="0">
                <a:solidFill>
                  <a:schemeClr val="tx1"/>
                </a:solidFill>
              </a:rPr>
              <a:t>If disinfectants are used, they must be prepared and diluted according to the manufacturer’s instructions. Too high and/or too low concentrations reduce the effectiveness of disinfectants.</a:t>
            </a:r>
          </a:p>
        </p:txBody>
      </p:sp>
      <p:sp>
        <p:nvSpPr>
          <p:cNvPr id="25" name="Rectangle 22"/>
          <p:cNvSpPr>
            <a:spLocks noChangeArrowheads="1"/>
          </p:cNvSpPr>
          <p:nvPr/>
        </p:nvSpPr>
        <p:spPr bwMode="auto">
          <a:xfrm>
            <a:off x="3127910" y="4045730"/>
            <a:ext cx="20262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US" altLang="en-US" sz="900" kern="0" dirty="0">
                <a:solidFill>
                  <a:srgbClr val="008000"/>
                </a:solidFill>
                <a:latin typeface="Arial" panose="020B0604020202020204" pitchFamily="34" charset="0"/>
                <a:ea typeface="Times New Roman" panose="02020603050405020304" pitchFamily="18" charset="0"/>
                <a:cs typeface="Arial" panose="020B0604020202020204" pitchFamily="34" charset="0"/>
              </a:rPr>
              <a:t>  </a:t>
            </a:r>
            <a:endParaRPr lang="en-US" altLang="en-US" sz="1350" kern="0" dirty="0">
              <a:solidFill>
                <a:sysClr val="windowText" lastClr="000000"/>
              </a:solidFill>
              <a:latin typeface="Arial" panose="020B0604020202020204" pitchFamily="34" charset="0"/>
            </a:endParaRPr>
          </a:p>
        </p:txBody>
      </p:sp>
      <p:sp>
        <p:nvSpPr>
          <p:cNvPr id="26" name="Rectangle 23"/>
          <p:cNvSpPr>
            <a:spLocks noChangeArrowheads="1"/>
          </p:cNvSpPr>
          <p:nvPr/>
        </p:nvSpPr>
        <p:spPr bwMode="auto">
          <a:xfrm>
            <a:off x="3424651" y="4197646"/>
            <a:ext cx="2767424"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US" altLang="en-US" sz="900" kern="0" dirty="0">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                                                                                  </a:t>
            </a:r>
            <a:endParaRPr lang="en-US" altLang="en-US" sz="1350" kern="0" dirty="0">
              <a:solidFill>
                <a:sysClr val="windowText" lastClr="000000"/>
              </a:solidFill>
              <a:latin typeface="Arial" panose="020B0604020202020204" pitchFamily="34" charset="0"/>
            </a:endParaRPr>
          </a:p>
        </p:txBody>
      </p:sp>
      <p:sp>
        <p:nvSpPr>
          <p:cNvPr id="4" name="Rectangle 3"/>
          <p:cNvSpPr/>
          <p:nvPr/>
        </p:nvSpPr>
        <p:spPr>
          <a:xfrm>
            <a:off x="2690870" y="2764305"/>
            <a:ext cx="4572000" cy="507831"/>
          </a:xfrm>
          <a:prstGeom prst="rect">
            <a:avLst/>
          </a:prstGeom>
        </p:spPr>
        <p:txBody>
          <a:bodyPr>
            <a:spAutoFit/>
          </a:bodyPr>
          <a:lstStyle/>
          <a:p>
            <a:br>
              <a:rPr lang="en-US" sz="1350" kern="0" dirty="0">
                <a:solidFill>
                  <a:sysClr val="windowText" lastClr="000000"/>
                </a:solidFill>
                <a:latin typeface="Arial" panose="020B0604020202020204" pitchFamily="34" charset="0"/>
                <a:cs typeface="Arial" panose="020B0604020202020204" pitchFamily="34" charset="0"/>
              </a:rPr>
            </a:br>
            <a:endParaRPr lang="en-US" sz="1350" kern="0" dirty="0">
              <a:solidFill>
                <a:sysClr val="windowText" lastClr="000000"/>
              </a:solidFill>
            </a:endParaRPr>
          </a:p>
        </p:txBody>
      </p:sp>
      <p:sp>
        <p:nvSpPr>
          <p:cNvPr id="5" name="Slide Number Placeholder 4">
            <a:extLst>
              <a:ext uri="{FF2B5EF4-FFF2-40B4-BE49-F238E27FC236}">
                <a16:creationId xmlns:a16="http://schemas.microsoft.com/office/drawing/2014/main" id="{66C4BD6A-A2FE-4793-A97B-21D128B07EBA}"/>
              </a:ext>
            </a:extLst>
          </p:cNvPr>
          <p:cNvSpPr>
            <a:spLocks noGrp="1"/>
          </p:cNvSpPr>
          <p:nvPr>
            <p:ph type="sldNum" sz="quarter" idx="10"/>
          </p:nvPr>
        </p:nvSpPr>
        <p:spPr/>
        <p:txBody>
          <a:bodyPr/>
          <a:lstStyle/>
          <a:p>
            <a:fld id="{BC567560-E4A0-49F2-8B03-66FCD913B299}" type="slidenum">
              <a:rPr lang="en-US" smtClean="0"/>
              <a:pPr/>
              <a:t>5</a:t>
            </a:fld>
            <a:endParaRPr lang="en-US" dirty="0"/>
          </a:p>
        </p:txBody>
      </p:sp>
    </p:spTree>
    <p:extLst>
      <p:ext uri="{BB962C8B-B14F-4D97-AF65-F5344CB8AC3E}">
        <p14:creationId xmlns:p14="http://schemas.microsoft.com/office/powerpoint/2010/main" val="19615679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52413"/>
            <a:ext cx="6794206" cy="820737"/>
          </a:xfrm>
        </p:spPr>
        <p:txBody>
          <a:bodyPr>
            <a:noAutofit/>
          </a:bodyPr>
          <a:lstStyle/>
          <a:p>
            <a:r>
              <a:rPr lang="en-US" dirty="0">
                <a:cs typeface="Arial" panose="020B0604020202020204" pitchFamily="34" charset="0"/>
              </a:rPr>
              <a:t>How to Dispose of Solid Contaminated Waste</a:t>
            </a:r>
          </a:p>
        </p:txBody>
      </p:sp>
      <p:sp>
        <p:nvSpPr>
          <p:cNvPr id="3" name="Content Placeholder 2"/>
          <p:cNvSpPr>
            <a:spLocks noGrp="1"/>
          </p:cNvSpPr>
          <p:nvPr>
            <p:ph idx="1"/>
          </p:nvPr>
        </p:nvSpPr>
        <p:spPr>
          <a:xfrm>
            <a:off x="457200" y="1536700"/>
            <a:ext cx="8229600" cy="5068887"/>
          </a:xfrm>
        </p:spPr>
        <p:txBody>
          <a:bodyPr>
            <a:noAutofit/>
          </a:bodyPr>
          <a:lstStyle/>
          <a:p>
            <a:pPr marL="0" indent="0">
              <a:spcBef>
                <a:spcPts val="0"/>
              </a:spcBef>
              <a:spcAft>
                <a:spcPts val="400"/>
              </a:spcAft>
              <a:buNone/>
            </a:pPr>
            <a:r>
              <a:rPr lang="en-US" sz="2200" dirty="0"/>
              <a:t>Waste Storage  </a:t>
            </a:r>
          </a:p>
          <a:p>
            <a:pPr marL="457200" indent="-182880">
              <a:spcBef>
                <a:spcPts val="0"/>
              </a:spcBef>
              <a:spcAft>
                <a:spcPts val="400"/>
              </a:spcAft>
            </a:pPr>
            <a:r>
              <a:rPr lang="en-US" sz="2200" b="0" dirty="0">
                <a:solidFill>
                  <a:schemeClr val="tx1"/>
                </a:solidFill>
              </a:rPr>
              <a:t>Maintenance staff must be informed about the potential risks they face when handling waste.</a:t>
            </a:r>
          </a:p>
          <a:p>
            <a:pPr marL="457200" indent="-182880">
              <a:spcBef>
                <a:spcPts val="0"/>
              </a:spcBef>
              <a:spcAft>
                <a:spcPts val="400"/>
              </a:spcAft>
            </a:pPr>
            <a:r>
              <a:rPr lang="en-US" sz="2200" b="0" dirty="0">
                <a:solidFill>
                  <a:schemeClr val="tx1"/>
                </a:solidFill>
              </a:rPr>
              <a:t>They must be trained to safely manage biomedical waste and must wear protective garments (gloves/aprons).</a:t>
            </a:r>
          </a:p>
          <a:p>
            <a:pPr marL="457200" indent="-182880">
              <a:spcBef>
                <a:spcPts val="0"/>
              </a:spcBef>
              <a:spcAft>
                <a:spcPts val="400"/>
              </a:spcAft>
            </a:pPr>
            <a:r>
              <a:rPr lang="en-US" sz="2200" b="0" dirty="0">
                <a:solidFill>
                  <a:schemeClr val="tx1"/>
                </a:solidFill>
              </a:rPr>
              <a:t>Waste must be collected daily and stored appropriately. Contaminated or dangerous waste should be stored in a locked area. The waste should not be stored near patients or areas where food is prepared.</a:t>
            </a:r>
          </a:p>
          <a:p>
            <a:pPr marL="0" indent="0">
              <a:spcBef>
                <a:spcPts val="1200"/>
              </a:spcBef>
              <a:spcAft>
                <a:spcPts val="200"/>
              </a:spcAft>
              <a:buNone/>
            </a:pPr>
            <a:r>
              <a:rPr lang="en-US" sz="2200" dirty="0"/>
              <a:t>Contaminated waste must be stored for a maximum of:</a:t>
            </a:r>
          </a:p>
          <a:p>
            <a:pPr marL="457200" lvl="0" indent="-182880">
              <a:spcBef>
                <a:spcPts val="0"/>
              </a:spcBef>
              <a:spcAft>
                <a:spcPts val="200"/>
              </a:spcAft>
            </a:pPr>
            <a:r>
              <a:rPr lang="en-US" sz="2200" b="0" dirty="0">
                <a:solidFill>
                  <a:schemeClr val="tx1"/>
                </a:solidFill>
              </a:rPr>
              <a:t>72 hours in a cold climate</a:t>
            </a:r>
          </a:p>
          <a:p>
            <a:pPr marL="457200" lvl="0" indent="-182880">
              <a:spcBef>
                <a:spcPts val="0"/>
              </a:spcBef>
              <a:spcAft>
                <a:spcPts val="200"/>
              </a:spcAft>
            </a:pPr>
            <a:r>
              <a:rPr lang="en-US" sz="2200" b="0" dirty="0">
                <a:solidFill>
                  <a:schemeClr val="tx1"/>
                </a:solidFill>
              </a:rPr>
              <a:t>48 hours in a warm climate</a:t>
            </a:r>
          </a:p>
          <a:p>
            <a:pPr marL="457200" lvl="0" indent="-182880">
              <a:lnSpc>
                <a:spcPct val="120000"/>
              </a:lnSpc>
              <a:spcBef>
                <a:spcPts val="0"/>
              </a:spcBef>
            </a:pPr>
            <a:r>
              <a:rPr lang="en-US" sz="2200" b="0" dirty="0">
                <a:solidFill>
                  <a:schemeClr val="tx1"/>
                </a:solidFill>
              </a:rPr>
              <a:t>24 hours in a hot climate</a:t>
            </a:r>
            <a:endParaRPr lang="fr-FR" sz="2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59E2451-5E44-4FEE-A2D2-224730BD9115}"/>
              </a:ext>
            </a:extLst>
          </p:cNvPr>
          <p:cNvSpPr>
            <a:spLocks noGrp="1"/>
          </p:cNvSpPr>
          <p:nvPr>
            <p:ph type="sldNum" sz="quarter" idx="10"/>
          </p:nvPr>
        </p:nvSpPr>
        <p:spPr/>
        <p:txBody>
          <a:bodyPr/>
          <a:lstStyle/>
          <a:p>
            <a:fld id="{BC567560-E4A0-49F2-8B03-66FCD913B299}" type="slidenum">
              <a:rPr lang="en-US" smtClean="0"/>
              <a:pPr/>
              <a:t>50</a:t>
            </a:fld>
            <a:endParaRPr lang="en-US" dirty="0"/>
          </a:p>
        </p:txBody>
      </p:sp>
    </p:spTree>
    <p:extLst>
      <p:ext uri="{BB962C8B-B14F-4D97-AF65-F5344CB8AC3E}">
        <p14:creationId xmlns:p14="http://schemas.microsoft.com/office/powerpoint/2010/main" val="33580851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0DE3E5-C275-4387-8332-EFAAC53ABAC3}"/>
              </a:ext>
            </a:extLst>
          </p:cNvPr>
          <p:cNvSpPr>
            <a:spLocks noGrp="1"/>
          </p:cNvSpPr>
          <p:nvPr>
            <p:ph type="sldNum" sz="quarter" idx="12"/>
          </p:nvPr>
        </p:nvSpPr>
        <p:spPr>
          <a:xfrm>
            <a:off x="6553200" y="6356350"/>
            <a:ext cx="2133600" cy="365125"/>
          </a:xfrm>
          <a:prstGeom prst="rect">
            <a:avLst/>
          </a:prstGeom>
        </p:spPr>
        <p:txBody>
          <a:bodyPr/>
          <a:lstStyle/>
          <a:p>
            <a:fld id="{137AF54A-755B-4237-8307-9A10D2C39757}" type="slidenum">
              <a:rPr lang="en-US" smtClean="0"/>
              <a:t>51</a:t>
            </a:fld>
            <a:endParaRPr lang="en-US"/>
          </a:p>
        </p:txBody>
      </p:sp>
      <p:sp>
        <p:nvSpPr>
          <p:cNvPr id="3" name="Title 2">
            <a:extLst>
              <a:ext uri="{FF2B5EF4-FFF2-40B4-BE49-F238E27FC236}">
                <a16:creationId xmlns:a16="http://schemas.microsoft.com/office/drawing/2014/main" id="{BB3062B6-BC3D-48FF-969D-55BB0D955E39}"/>
              </a:ext>
            </a:extLst>
          </p:cNvPr>
          <p:cNvSpPr>
            <a:spLocks noGrp="1"/>
          </p:cNvSpPr>
          <p:nvPr>
            <p:ph type="ctrTitle"/>
          </p:nvPr>
        </p:nvSpPr>
        <p:spPr/>
        <p:txBody>
          <a:bodyPr/>
          <a:lstStyle/>
          <a:p>
            <a:r>
              <a:rPr lang="en-US" dirty="0"/>
              <a:t>Session 18:</a:t>
            </a:r>
            <a:br>
              <a:rPr lang="en-US" dirty="0"/>
            </a:br>
            <a:r>
              <a:rPr lang="en-US" dirty="0"/>
              <a:t>Dressing and Bandaging</a:t>
            </a:r>
          </a:p>
        </p:txBody>
      </p:sp>
    </p:spTree>
    <p:extLst>
      <p:ext uri="{BB962C8B-B14F-4D97-AF65-F5344CB8AC3E}">
        <p14:creationId xmlns:p14="http://schemas.microsoft.com/office/powerpoint/2010/main" val="22797192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27"/>
          <p:cNvSpPr>
            <a:spLocks noGrp="1"/>
          </p:cNvSpPr>
          <p:nvPr>
            <p:ph type="title"/>
          </p:nvPr>
        </p:nvSpPr>
        <p:spPr bwMode="auto"/>
        <p:txBody>
          <a:bodyPr wrap="square" numCol="1" anchorCtr="0" compatLnSpc="1">
            <a:prstTxWarp prst="textNoShape">
              <a:avLst/>
            </a:prstTxWarp>
            <a:normAutofit/>
          </a:bodyPr>
          <a:lstStyle/>
          <a:p>
            <a:r>
              <a:rPr lang="en-US" altLang="en-US" cap="none" dirty="0"/>
              <a:t>Dressing and Bandaging</a:t>
            </a:r>
          </a:p>
        </p:txBody>
      </p:sp>
      <p:sp>
        <p:nvSpPr>
          <p:cNvPr id="46081" name="Content Placeholder 26"/>
          <p:cNvSpPr>
            <a:spLocks noGrp="1"/>
          </p:cNvSpPr>
          <p:nvPr>
            <p:ph idx="1"/>
          </p:nvPr>
        </p:nvSpPr>
        <p:spPr>
          <a:xfrm>
            <a:off x="457200" y="1648047"/>
            <a:ext cx="8058150" cy="4478116"/>
          </a:xfrm>
        </p:spPr>
        <p:txBody>
          <a:bodyPr/>
          <a:lstStyle/>
          <a:p>
            <a:r>
              <a:rPr lang="en-US" b="0" dirty="0">
                <a:solidFill>
                  <a:schemeClr val="tx1"/>
                </a:solidFill>
              </a:rPr>
              <a:t>This video will cover the process of dressing and bandaging the surgical site after the operation.</a:t>
            </a:r>
          </a:p>
          <a:p>
            <a:r>
              <a:rPr lang="en-US" dirty="0"/>
              <a:t>T</a:t>
            </a:r>
            <a:r>
              <a:rPr lang="en-US" b="0" dirty="0">
                <a:solidFill>
                  <a:schemeClr val="tx1"/>
                </a:solidFill>
              </a:rPr>
              <a:t>he video covers:</a:t>
            </a:r>
          </a:p>
          <a:p>
            <a:pPr lvl="1"/>
            <a:r>
              <a:rPr lang="en-US" b="0" dirty="0">
                <a:solidFill>
                  <a:schemeClr val="tx1"/>
                </a:solidFill>
              </a:rPr>
              <a:t>Washing with chlorhexidine*</a:t>
            </a:r>
          </a:p>
          <a:p>
            <a:pPr lvl="1"/>
            <a:r>
              <a:rPr lang="en-US" b="0" dirty="0">
                <a:solidFill>
                  <a:schemeClr val="tx1"/>
                </a:solidFill>
              </a:rPr>
              <a:t>Longitudinal compress </a:t>
            </a:r>
          </a:p>
          <a:p>
            <a:pPr marL="0" indent="0">
              <a:buNone/>
            </a:pPr>
            <a:endParaRPr lang="en-US" dirty="0">
              <a:solidFill>
                <a:schemeClr val="tx1"/>
              </a:solidFill>
            </a:endParaRPr>
          </a:p>
          <a:p>
            <a:pPr marL="117475" indent="-117475">
              <a:buNone/>
            </a:pPr>
            <a:r>
              <a:rPr lang="en-US" dirty="0">
                <a:solidFill>
                  <a:schemeClr val="tx1"/>
                </a:solidFill>
              </a:rPr>
              <a:t>*If chlorhexidine is not available, a povidone-iodine solution can be used.</a:t>
            </a:r>
          </a:p>
        </p:txBody>
      </p:sp>
      <p:sp>
        <p:nvSpPr>
          <p:cNvPr id="2" name="Slide Number Placeholder 1">
            <a:extLst>
              <a:ext uri="{FF2B5EF4-FFF2-40B4-BE49-F238E27FC236}">
                <a16:creationId xmlns:a16="http://schemas.microsoft.com/office/drawing/2014/main" id="{86F54539-25C4-48E2-93CF-C043C8D1A0A4}"/>
              </a:ext>
            </a:extLst>
          </p:cNvPr>
          <p:cNvSpPr>
            <a:spLocks noGrp="1"/>
          </p:cNvSpPr>
          <p:nvPr>
            <p:ph type="sldNum" sz="quarter" idx="10"/>
          </p:nvPr>
        </p:nvSpPr>
        <p:spPr/>
        <p:txBody>
          <a:bodyPr/>
          <a:lstStyle/>
          <a:p>
            <a:fld id="{BC567560-E4A0-49F2-8B03-66FCD913B299}" type="slidenum">
              <a:rPr lang="en-US" smtClean="0"/>
              <a:t>52</a:t>
            </a:fld>
            <a:endParaRPr lang="en-US"/>
          </a:p>
        </p:txBody>
      </p:sp>
    </p:spTree>
    <p:extLst>
      <p:ext uri="{BB962C8B-B14F-4D97-AF65-F5344CB8AC3E}">
        <p14:creationId xmlns:p14="http://schemas.microsoft.com/office/powerpoint/2010/main" val="3835276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F77AF-7CF4-4DEB-A95F-3520E644FD14}"/>
              </a:ext>
            </a:extLst>
          </p:cNvPr>
          <p:cNvSpPr>
            <a:spLocks noGrp="1"/>
          </p:cNvSpPr>
          <p:nvPr>
            <p:ph type="ctrTitle"/>
          </p:nvPr>
        </p:nvSpPr>
        <p:spPr/>
        <p:txBody>
          <a:bodyPr/>
          <a:lstStyle/>
          <a:p>
            <a:r>
              <a:rPr lang="en-US" dirty="0"/>
              <a:t>Video: Dressing and Bandaging</a:t>
            </a:r>
          </a:p>
        </p:txBody>
      </p:sp>
      <p:sp>
        <p:nvSpPr>
          <p:cNvPr id="3" name="Slide Number Placeholder 2">
            <a:extLst>
              <a:ext uri="{FF2B5EF4-FFF2-40B4-BE49-F238E27FC236}">
                <a16:creationId xmlns:a16="http://schemas.microsoft.com/office/drawing/2014/main" id="{6348D789-02D2-4BCB-8218-056FA06493AD}"/>
              </a:ext>
            </a:extLst>
          </p:cNvPr>
          <p:cNvSpPr>
            <a:spLocks noGrp="1"/>
          </p:cNvSpPr>
          <p:nvPr>
            <p:ph type="sldNum" sz="quarter" idx="12"/>
          </p:nvPr>
        </p:nvSpPr>
        <p:spPr>
          <a:xfrm>
            <a:off x="6553200" y="6356350"/>
            <a:ext cx="2133600" cy="365125"/>
          </a:xfrm>
          <a:prstGeom prst="rect">
            <a:avLst/>
          </a:prstGeom>
        </p:spPr>
        <p:txBody>
          <a:bodyPr/>
          <a:lstStyle/>
          <a:p>
            <a:fld id="{CCD7D0B5-DB6B-46D1-B867-4FCA0CDE5881}" type="slidenum">
              <a:rPr lang="fr-FR" smtClean="0"/>
              <a:t>53</a:t>
            </a:fld>
            <a:endParaRPr lang="fr-FR"/>
          </a:p>
        </p:txBody>
      </p:sp>
    </p:spTree>
    <p:extLst>
      <p:ext uri="{BB962C8B-B14F-4D97-AF65-F5344CB8AC3E}">
        <p14:creationId xmlns:p14="http://schemas.microsoft.com/office/powerpoint/2010/main" val="34616081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B159CA-A995-48FF-9C36-5CD2C3D46439}"/>
              </a:ext>
            </a:extLst>
          </p:cNvPr>
          <p:cNvSpPr>
            <a:spLocks noGrp="1"/>
          </p:cNvSpPr>
          <p:nvPr>
            <p:ph type="sldNum" sz="quarter" idx="12"/>
          </p:nvPr>
        </p:nvSpPr>
        <p:spPr>
          <a:xfrm>
            <a:off x="6553200" y="6356350"/>
            <a:ext cx="2133600" cy="365125"/>
          </a:xfrm>
          <a:prstGeom prst="rect">
            <a:avLst/>
          </a:prstGeom>
        </p:spPr>
        <p:txBody>
          <a:bodyPr/>
          <a:lstStyle/>
          <a:p>
            <a:fld id="{137AF54A-755B-4237-8307-9A10D2C39757}" type="slidenum">
              <a:rPr lang="en-US" smtClean="0"/>
              <a:t>54</a:t>
            </a:fld>
            <a:endParaRPr lang="en-US"/>
          </a:p>
        </p:txBody>
      </p:sp>
      <p:sp>
        <p:nvSpPr>
          <p:cNvPr id="3" name="Title 2">
            <a:extLst>
              <a:ext uri="{FF2B5EF4-FFF2-40B4-BE49-F238E27FC236}">
                <a16:creationId xmlns:a16="http://schemas.microsoft.com/office/drawing/2014/main" id="{5035F3C1-4B68-42EF-8DB8-CCAC41591DBF}"/>
              </a:ext>
            </a:extLst>
          </p:cNvPr>
          <p:cNvSpPr>
            <a:spLocks noGrp="1"/>
          </p:cNvSpPr>
          <p:nvPr>
            <p:ph type="ctrTitle"/>
          </p:nvPr>
        </p:nvSpPr>
        <p:spPr/>
        <p:txBody>
          <a:bodyPr/>
          <a:lstStyle/>
          <a:p>
            <a:r>
              <a:rPr lang="en-US" dirty="0"/>
              <a:t>Session 19:</a:t>
            </a:r>
            <a:br>
              <a:rPr lang="en-US" dirty="0"/>
            </a:br>
            <a:r>
              <a:rPr lang="en-US" dirty="0"/>
              <a:t>Post-Operative Care</a:t>
            </a:r>
          </a:p>
        </p:txBody>
      </p:sp>
    </p:spTree>
    <p:extLst>
      <p:ext uri="{BB962C8B-B14F-4D97-AF65-F5344CB8AC3E}">
        <p14:creationId xmlns:p14="http://schemas.microsoft.com/office/powerpoint/2010/main" val="1653590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Content Placeholder 26"/>
          <p:cNvSpPr>
            <a:spLocks noGrp="1"/>
          </p:cNvSpPr>
          <p:nvPr>
            <p:ph idx="1"/>
          </p:nvPr>
        </p:nvSpPr>
        <p:spPr/>
        <p:txBody>
          <a:bodyPr/>
          <a:lstStyle/>
          <a:p>
            <a:pPr marL="404813" lvl="1" indent="-287338">
              <a:spcAft>
                <a:spcPts val="1200"/>
              </a:spcAft>
              <a:buFont typeface="Arial" panose="020B0604020202020204" pitchFamily="34" charset="0"/>
              <a:buChar char="•"/>
            </a:pPr>
            <a:r>
              <a:rPr lang="en-US" dirty="0">
                <a:solidFill>
                  <a:schemeClr val="tx1"/>
                </a:solidFill>
              </a:rPr>
              <a:t>To avoid antibiotic resistance, it is recommended that antibiotics </a:t>
            </a:r>
            <a:r>
              <a:rPr lang="en-US" b="1" i="1" dirty="0">
                <a:solidFill>
                  <a:schemeClr val="tx1"/>
                </a:solidFill>
              </a:rPr>
              <a:t>not</a:t>
            </a:r>
            <a:r>
              <a:rPr lang="en-US" dirty="0">
                <a:solidFill>
                  <a:schemeClr val="tx1"/>
                </a:solidFill>
              </a:rPr>
              <a:t> be given post-operatively.</a:t>
            </a:r>
          </a:p>
          <a:p>
            <a:pPr marL="404813" lvl="1" indent="-287338">
              <a:spcAft>
                <a:spcPts val="1200"/>
              </a:spcAft>
              <a:buFont typeface="Arial" panose="020B0604020202020204" pitchFamily="34" charset="0"/>
              <a:buChar char="•"/>
            </a:pPr>
            <a:r>
              <a:rPr lang="en-US" dirty="0">
                <a:solidFill>
                  <a:schemeClr val="tx1"/>
                </a:solidFill>
              </a:rPr>
              <a:t>Higher stages and grades of hydrocele, however, may warrant more antibiotic coverage.</a:t>
            </a:r>
          </a:p>
          <a:p>
            <a:pPr marL="404813" lvl="1" indent="-287338">
              <a:spcAft>
                <a:spcPts val="1200"/>
              </a:spcAft>
              <a:buFont typeface="Arial" panose="020B0604020202020204" pitchFamily="34" charset="0"/>
              <a:buChar char="•"/>
            </a:pPr>
            <a:r>
              <a:rPr lang="en-US" dirty="0">
                <a:solidFill>
                  <a:schemeClr val="tx1"/>
                </a:solidFill>
              </a:rPr>
              <a:t>In such situations, it is recommended that a sample from the “buried penis” cavity be taken in order to ascertain the best combination of antibiotics relative to microflora and local availability of antibiotics.</a:t>
            </a:r>
            <a:endParaRPr lang="en-US" sz="2000" dirty="0">
              <a:solidFill>
                <a:schemeClr val="tx1"/>
              </a:solidFill>
            </a:endParaRPr>
          </a:p>
        </p:txBody>
      </p:sp>
      <p:sp>
        <p:nvSpPr>
          <p:cNvPr id="46082" name="Title 27"/>
          <p:cNvSpPr>
            <a:spLocks noGrp="1"/>
          </p:cNvSpPr>
          <p:nvPr>
            <p:ph type="title"/>
          </p:nvPr>
        </p:nvSpPr>
        <p:spPr bwMode="auto">
          <a:xfrm>
            <a:off x="457200" y="253017"/>
            <a:ext cx="6586909" cy="820233"/>
          </a:xfrm>
        </p:spPr>
        <p:txBody>
          <a:bodyPr wrap="square" numCol="1" anchorCtr="0" compatLnSpc="1">
            <a:prstTxWarp prst="textNoShape">
              <a:avLst/>
            </a:prstTxWarp>
            <a:normAutofit/>
          </a:bodyPr>
          <a:lstStyle/>
          <a:p>
            <a:r>
              <a:rPr lang="en-US" altLang="en-US" cap="none" dirty="0"/>
              <a:t>Post-Operative Care</a:t>
            </a:r>
          </a:p>
        </p:txBody>
      </p:sp>
      <p:sp>
        <p:nvSpPr>
          <p:cNvPr id="3" name="Text Placeholder 2">
            <a:extLst>
              <a:ext uri="{FF2B5EF4-FFF2-40B4-BE49-F238E27FC236}">
                <a16:creationId xmlns:a16="http://schemas.microsoft.com/office/drawing/2014/main" id="{AA5EAD7D-19A0-4BB7-AC6B-90B3B35BDB60}"/>
              </a:ext>
            </a:extLst>
          </p:cNvPr>
          <p:cNvSpPr>
            <a:spLocks noGrp="1"/>
          </p:cNvSpPr>
          <p:nvPr>
            <p:ph type="body" sz="quarter" idx="13"/>
          </p:nvPr>
        </p:nvSpPr>
        <p:spPr/>
        <p:txBody>
          <a:bodyPr/>
          <a:lstStyle/>
          <a:p>
            <a:r>
              <a:rPr lang="en-US" dirty="0"/>
              <a:t>Antibiotic Coverage</a:t>
            </a:r>
          </a:p>
        </p:txBody>
      </p:sp>
      <p:sp>
        <p:nvSpPr>
          <p:cNvPr id="2" name="Slide Number Placeholder 1">
            <a:extLst>
              <a:ext uri="{FF2B5EF4-FFF2-40B4-BE49-F238E27FC236}">
                <a16:creationId xmlns:a16="http://schemas.microsoft.com/office/drawing/2014/main" id="{A1CA520B-B522-4629-AE97-54846C5CA57A}"/>
              </a:ext>
            </a:extLst>
          </p:cNvPr>
          <p:cNvSpPr>
            <a:spLocks noGrp="1"/>
          </p:cNvSpPr>
          <p:nvPr>
            <p:ph type="sldNum" sz="quarter" idx="14"/>
          </p:nvPr>
        </p:nvSpPr>
        <p:spPr/>
        <p:txBody>
          <a:bodyPr/>
          <a:lstStyle/>
          <a:p>
            <a:fld id="{BC567560-E4A0-49F2-8B03-66FCD913B299}" type="slidenum">
              <a:rPr lang="en-US" smtClean="0"/>
              <a:t>55</a:t>
            </a:fld>
            <a:endParaRPr lang="en-US"/>
          </a:p>
        </p:txBody>
      </p:sp>
    </p:spTree>
    <p:extLst>
      <p:ext uri="{BB962C8B-B14F-4D97-AF65-F5344CB8AC3E}">
        <p14:creationId xmlns:p14="http://schemas.microsoft.com/office/powerpoint/2010/main" val="33965964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cap="none" dirty="0"/>
              <a:t>Post-Operative Care</a:t>
            </a:r>
            <a:endParaRPr lang="en-US" dirty="0"/>
          </a:p>
        </p:txBody>
      </p:sp>
      <p:sp>
        <p:nvSpPr>
          <p:cNvPr id="2" name="Content Placeholder 1"/>
          <p:cNvSpPr>
            <a:spLocks noGrp="1"/>
          </p:cNvSpPr>
          <p:nvPr>
            <p:ph idx="1"/>
          </p:nvPr>
        </p:nvSpPr>
        <p:spPr>
          <a:xfrm>
            <a:off x="457200" y="1536700"/>
            <a:ext cx="7878726" cy="4589463"/>
          </a:xfrm>
        </p:spPr>
        <p:txBody>
          <a:bodyPr/>
          <a:lstStyle/>
          <a:p>
            <a:pPr marL="0" indent="0">
              <a:buNone/>
            </a:pPr>
            <a:r>
              <a:rPr lang="en-US" b="1" dirty="0">
                <a:solidFill>
                  <a:srgbClr val="174889"/>
                </a:solidFill>
              </a:rPr>
              <a:t>Post-Operative Analgesia</a:t>
            </a:r>
          </a:p>
          <a:p>
            <a:pPr lvl="1" indent="-338138">
              <a:spcAft>
                <a:spcPts val="600"/>
              </a:spcAft>
              <a:buFont typeface="Arial" panose="020B0604020202020204" pitchFamily="34" charset="0"/>
              <a:buChar char="•"/>
            </a:pPr>
            <a:r>
              <a:rPr lang="en-US" dirty="0">
                <a:solidFill>
                  <a:schemeClr val="tx1"/>
                </a:solidFill>
              </a:rPr>
              <a:t>Diclofenac 50mg, 3 times/day for 2 days OR Ibuprofen 400 mg 3 times/day for 2-3 days</a:t>
            </a:r>
          </a:p>
          <a:p>
            <a:pPr lvl="1" indent="-182880">
              <a:spcAft>
                <a:spcPts val="600"/>
              </a:spcAft>
              <a:buFont typeface="Arial" panose="020B0604020202020204" pitchFamily="34" charset="0"/>
              <a:buChar char="•"/>
            </a:pPr>
            <a:endParaRPr lang="en-US" sz="2000" dirty="0">
              <a:solidFill>
                <a:schemeClr val="tx1"/>
              </a:solidFill>
            </a:endParaRPr>
          </a:p>
          <a:p>
            <a:pPr marL="560070" lvl="1" indent="0">
              <a:spcAft>
                <a:spcPts val="600"/>
              </a:spcAft>
              <a:buNone/>
            </a:pPr>
            <a:r>
              <a:rPr lang="en-US" b="1" dirty="0">
                <a:solidFill>
                  <a:schemeClr val="tx1"/>
                </a:solidFill>
              </a:rPr>
              <a:t>Note: </a:t>
            </a:r>
            <a:r>
              <a:rPr lang="en-US" dirty="0">
                <a:solidFill>
                  <a:schemeClr val="tx1"/>
                </a:solidFill>
              </a:rPr>
              <a:t>NSAID use should be cautioned for patients who are hypertensive, diabetic or old – because of an increased risk of acute renal insufficiency that may not be dose-dependent – and in patients with a history of dyspepsia.</a:t>
            </a:r>
          </a:p>
        </p:txBody>
      </p:sp>
      <p:sp>
        <p:nvSpPr>
          <p:cNvPr id="4" name="Slide Number Placeholder 3">
            <a:extLst>
              <a:ext uri="{FF2B5EF4-FFF2-40B4-BE49-F238E27FC236}">
                <a16:creationId xmlns:a16="http://schemas.microsoft.com/office/drawing/2014/main" id="{5FB2FD9A-F338-4515-88D4-BC962E32547F}"/>
              </a:ext>
            </a:extLst>
          </p:cNvPr>
          <p:cNvSpPr>
            <a:spLocks noGrp="1"/>
          </p:cNvSpPr>
          <p:nvPr>
            <p:ph type="sldNum" sz="quarter" idx="10"/>
          </p:nvPr>
        </p:nvSpPr>
        <p:spPr/>
        <p:txBody>
          <a:bodyPr/>
          <a:lstStyle/>
          <a:p>
            <a:fld id="{BC567560-E4A0-49F2-8B03-66FCD913B299}" type="slidenum">
              <a:rPr lang="en-US" smtClean="0"/>
              <a:t>56</a:t>
            </a:fld>
            <a:endParaRPr lang="en-US"/>
          </a:p>
        </p:txBody>
      </p:sp>
    </p:spTree>
    <p:extLst>
      <p:ext uri="{BB962C8B-B14F-4D97-AF65-F5344CB8AC3E}">
        <p14:creationId xmlns:p14="http://schemas.microsoft.com/office/powerpoint/2010/main" val="9212908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cap="none" dirty="0"/>
              <a:t>Post-Operative Care</a:t>
            </a:r>
            <a:endParaRPr lang="en-US" dirty="0"/>
          </a:p>
        </p:txBody>
      </p:sp>
      <p:sp>
        <p:nvSpPr>
          <p:cNvPr id="2" name="Content Placeholder 1"/>
          <p:cNvSpPr>
            <a:spLocks noGrp="1"/>
          </p:cNvSpPr>
          <p:nvPr>
            <p:ph idx="1"/>
          </p:nvPr>
        </p:nvSpPr>
        <p:spPr>
          <a:xfrm>
            <a:off x="295149" y="1435261"/>
            <a:ext cx="8547909" cy="5061232"/>
          </a:xfrm>
        </p:spPr>
        <p:txBody>
          <a:bodyPr/>
          <a:lstStyle/>
          <a:p>
            <a:pPr marL="0" indent="0">
              <a:buNone/>
            </a:pPr>
            <a:r>
              <a:rPr lang="en-US" sz="1800" b="1" dirty="0">
                <a:solidFill>
                  <a:srgbClr val="174889"/>
                </a:solidFill>
                <a:highlight>
                  <a:srgbClr val="FFFF00"/>
                </a:highlight>
              </a:rPr>
              <a:t>[note: confirm the latest WHO guidelines/dosage before using this slide]</a:t>
            </a:r>
          </a:p>
          <a:p>
            <a:pPr marL="0" indent="0">
              <a:buNone/>
            </a:pPr>
            <a:r>
              <a:rPr lang="en-US" b="1" dirty="0">
                <a:solidFill>
                  <a:srgbClr val="174889"/>
                </a:solidFill>
              </a:rPr>
              <a:t>Microfilaria-positive Patients</a:t>
            </a:r>
          </a:p>
          <a:p>
            <a:pPr indent="-182880"/>
            <a:r>
              <a:rPr lang="en-US" sz="2200" b="0" dirty="0">
                <a:solidFill>
                  <a:schemeClr val="tx1"/>
                </a:solidFill>
              </a:rPr>
              <a:t>Patients who are microfilaria positive should also be treated with:</a:t>
            </a:r>
          </a:p>
          <a:p>
            <a:pPr marL="457200" lvl="1" indent="0" algn="ctr">
              <a:spcBef>
                <a:spcPts val="1200"/>
              </a:spcBef>
              <a:spcAft>
                <a:spcPts val="1800"/>
              </a:spcAft>
              <a:buNone/>
            </a:pPr>
            <a:r>
              <a:rPr lang="en-US" sz="2000" b="1" dirty="0"/>
              <a:t>6 mg/kg of body weight diethylcarbamazine (DEC) AND Albendazole 400 mg p.o. </a:t>
            </a:r>
          </a:p>
          <a:p>
            <a:pPr indent="-182880">
              <a:spcBef>
                <a:spcPts val="0"/>
              </a:spcBef>
              <a:spcAft>
                <a:spcPts val="1200"/>
              </a:spcAft>
            </a:pPr>
            <a:r>
              <a:rPr lang="en-US" sz="2200" b="0" dirty="0">
                <a:solidFill>
                  <a:schemeClr val="tx1"/>
                </a:solidFill>
              </a:rPr>
              <a:t>In some settings, it is recommended that the two drugs above should also be combined with Ivermectin (</a:t>
            </a:r>
            <a:r>
              <a:rPr lang="en-US" sz="2200" b="0" dirty="0" err="1">
                <a:solidFill>
                  <a:schemeClr val="tx1"/>
                </a:solidFill>
              </a:rPr>
              <a:t>Mectizan</a:t>
            </a:r>
            <a:r>
              <a:rPr lang="en-US" sz="2200" b="0" dirty="0">
                <a:solidFill>
                  <a:schemeClr val="tx1"/>
                </a:solidFill>
              </a:rPr>
              <a:t>) 200 mg p.o. </a:t>
            </a:r>
            <a:r>
              <a:rPr lang="en-US" sz="2200" b="1" dirty="0">
                <a:solidFill>
                  <a:schemeClr val="tx1"/>
                </a:solidFill>
              </a:rPr>
              <a:t>Check with your national program to determine the best course of treatment.</a:t>
            </a:r>
          </a:p>
          <a:p>
            <a:pPr indent="-182880">
              <a:spcBef>
                <a:spcPts val="0"/>
              </a:spcBef>
              <a:spcAft>
                <a:spcPts val="1200"/>
              </a:spcAft>
            </a:pPr>
            <a:r>
              <a:rPr lang="en-US" sz="2200" b="0" dirty="0">
                <a:solidFill>
                  <a:schemeClr val="tx1"/>
                </a:solidFill>
              </a:rPr>
              <a:t>In areas endemic for loiasis, only albendazole should be given to avoid complications. In areas endemic for onchocerciasis, only ivermectin and albendazole should be given.</a:t>
            </a:r>
          </a:p>
        </p:txBody>
      </p:sp>
      <p:sp>
        <p:nvSpPr>
          <p:cNvPr id="4" name="Slide Number Placeholder 3">
            <a:extLst>
              <a:ext uri="{FF2B5EF4-FFF2-40B4-BE49-F238E27FC236}">
                <a16:creationId xmlns:a16="http://schemas.microsoft.com/office/drawing/2014/main" id="{E6965322-FFAA-44DA-9D31-9DB87C9EE748}"/>
              </a:ext>
            </a:extLst>
          </p:cNvPr>
          <p:cNvSpPr>
            <a:spLocks noGrp="1"/>
          </p:cNvSpPr>
          <p:nvPr>
            <p:ph type="sldNum" sz="quarter" idx="10"/>
          </p:nvPr>
        </p:nvSpPr>
        <p:spPr/>
        <p:txBody>
          <a:bodyPr/>
          <a:lstStyle/>
          <a:p>
            <a:fld id="{BC567560-E4A0-49F2-8B03-66FCD913B299}" type="slidenum">
              <a:rPr lang="en-US" smtClean="0"/>
              <a:t>57</a:t>
            </a:fld>
            <a:endParaRPr lang="en-US"/>
          </a:p>
        </p:txBody>
      </p:sp>
    </p:spTree>
    <p:extLst>
      <p:ext uri="{BB962C8B-B14F-4D97-AF65-F5344CB8AC3E}">
        <p14:creationId xmlns:p14="http://schemas.microsoft.com/office/powerpoint/2010/main" val="1154159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6586538" cy="820737"/>
          </a:xfrm>
        </p:spPr>
        <p:txBody>
          <a:bodyPr>
            <a:normAutofit/>
          </a:bodyPr>
          <a:lstStyle/>
          <a:p>
            <a:r>
              <a:rPr lang="en-US" sz="2700" dirty="0">
                <a:latin typeface="Arial" panose="020B0604020202020204" pitchFamily="34" charset="0"/>
                <a:cs typeface="Arial" panose="020B0604020202020204" pitchFamily="34" charset="0"/>
              </a:rPr>
              <a:t>  Importance of a Clean Environment</a:t>
            </a:r>
            <a:endParaRPr lang="en-US" sz="1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574157"/>
            <a:ext cx="8229600" cy="5031430"/>
          </a:xfrm>
        </p:spPr>
        <p:txBody>
          <a:bodyPr/>
          <a:lstStyle/>
          <a:p>
            <a:pPr indent="-182880">
              <a:buFont typeface="Arial" panose="020B0604020202020204" pitchFamily="34" charset="0"/>
              <a:buChar char="•"/>
            </a:pPr>
            <a:r>
              <a:rPr lang="en-US" sz="2200" b="0" dirty="0">
                <a:solidFill>
                  <a:schemeClr val="tx1"/>
                </a:solidFill>
              </a:rPr>
              <a:t>Cleaning should always start from the least soiled areas (cleanest) first to the most soiled areas (dirtiest) last and from higher levels to lower levels so that debris may fall on the floor and is cleaned last. </a:t>
            </a:r>
          </a:p>
          <a:p>
            <a:pPr indent="-182880">
              <a:buFont typeface="Arial" panose="020B0604020202020204" pitchFamily="34" charset="0"/>
              <a:buChar char="•"/>
            </a:pPr>
            <a:r>
              <a:rPr lang="en-US" sz="2200" b="0" dirty="0">
                <a:solidFill>
                  <a:schemeClr val="tx1"/>
                </a:solidFill>
              </a:rPr>
              <a:t>Detergent and/or disinfectant solutions must be discarded after each use.</a:t>
            </a:r>
          </a:p>
          <a:p>
            <a:pPr indent="-182880">
              <a:buFont typeface="Arial" panose="020B0604020202020204" pitchFamily="34" charset="0"/>
              <a:buChar char="•"/>
            </a:pPr>
            <a:r>
              <a:rPr lang="en-US" sz="2200" b="0" dirty="0">
                <a:solidFill>
                  <a:schemeClr val="tx1"/>
                </a:solidFill>
              </a:rPr>
              <a:t>Avoid cleaning methods that produce mists or aerosols or disperse dust, for example dry sweeping (brooms, etc.), dry mopping, spraying or dusting.</a:t>
            </a:r>
          </a:p>
          <a:p>
            <a:pPr indent="-182880">
              <a:buFont typeface="Arial" panose="020B0604020202020204" pitchFamily="34" charset="0"/>
              <a:buChar char="•"/>
            </a:pPr>
            <a:r>
              <a:rPr lang="en-US" sz="2200" b="0" dirty="0">
                <a:solidFill>
                  <a:schemeClr val="tx1"/>
                </a:solidFill>
              </a:rPr>
              <a:t>Routine bacteriological monitoring to assess the effectiveness of environmental cleaning is not required, but may be useful to establish the potential source of an outbreak and/or for educational purposes.</a:t>
            </a:r>
          </a:p>
        </p:txBody>
      </p:sp>
      <p:sp>
        <p:nvSpPr>
          <p:cNvPr id="25" name="Rectangle 22"/>
          <p:cNvSpPr>
            <a:spLocks noChangeArrowheads="1"/>
          </p:cNvSpPr>
          <p:nvPr/>
        </p:nvSpPr>
        <p:spPr bwMode="auto">
          <a:xfrm>
            <a:off x="3127910" y="4045730"/>
            <a:ext cx="20262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US" altLang="en-US" sz="900" kern="0" dirty="0">
                <a:solidFill>
                  <a:srgbClr val="008000"/>
                </a:solidFill>
                <a:latin typeface="Arial" panose="020B0604020202020204" pitchFamily="34" charset="0"/>
                <a:ea typeface="Times New Roman" panose="02020603050405020304" pitchFamily="18" charset="0"/>
                <a:cs typeface="Arial" panose="020B0604020202020204" pitchFamily="34" charset="0"/>
              </a:rPr>
              <a:t>  </a:t>
            </a:r>
            <a:endParaRPr lang="en-US" altLang="en-US" sz="1350" kern="0" dirty="0">
              <a:solidFill>
                <a:sysClr val="windowText" lastClr="000000"/>
              </a:solidFill>
              <a:latin typeface="Arial" panose="020B0604020202020204" pitchFamily="34" charset="0"/>
            </a:endParaRPr>
          </a:p>
        </p:txBody>
      </p:sp>
      <p:sp>
        <p:nvSpPr>
          <p:cNvPr id="26" name="Rectangle 23"/>
          <p:cNvSpPr>
            <a:spLocks noChangeArrowheads="1"/>
          </p:cNvSpPr>
          <p:nvPr/>
        </p:nvSpPr>
        <p:spPr bwMode="auto">
          <a:xfrm>
            <a:off x="3424651" y="4197646"/>
            <a:ext cx="2767424"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US" altLang="en-US" sz="900" kern="0" dirty="0">
                <a:solidFill>
                  <a:sysClr val="windowText" lastClr="000000"/>
                </a:solidFill>
                <a:latin typeface="Arial" panose="020B0604020202020204" pitchFamily="34" charset="0"/>
                <a:ea typeface="Times New Roman" panose="02020603050405020304" pitchFamily="18" charset="0"/>
                <a:cs typeface="Arial" panose="020B0604020202020204" pitchFamily="34" charset="0"/>
              </a:rPr>
              <a:t>                                                                                  </a:t>
            </a:r>
            <a:endParaRPr lang="en-US" altLang="en-US" sz="1350" kern="0" dirty="0">
              <a:solidFill>
                <a:sysClr val="windowText" lastClr="000000"/>
              </a:solidFill>
              <a:latin typeface="Arial" panose="020B0604020202020204" pitchFamily="34" charset="0"/>
            </a:endParaRPr>
          </a:p>
        </p:txBody>
      </p:sp>
      <p:sp>
        <p:nvSpPr>
          <p:cNvPr id="4" name="Rectangle 3"/>
          <p:cNvSpPr/>
          <p:nvPr/>
        </p:nvSpPr>
        <p:spPr>
          <a:xfrm>
            <a:off x="2690870" y="2764305"/>
            <a:ext cx="4572000" cy="507831"/>
          </a:xfrm>
          <a:prstGeom prst="rect">
            <a:avLst/>
          </a:prstGeom>
        </p:spPr>
        <p:txBody>
          <a:bodyPr>
            <a:spAutoFit/>
          </a:bodyPr>
          <a:lstStyle/>
          <a:p>
            <a:br>
              <a:rPr lang="en-US" sz="1350" kern="0" dirty="0">
                <a:solidFill>
                  <a:sysClr val="windowText" lastClr="000000"/>
                </a:solidFill>
                <a:latin typeface="Arial" panose="020B0604020202020204" pitchFamily="34" charset="0"/>
                <a:cs typeface="Arial" panose="020B0604020202020204" pitchFamily="34" charset="0"/>
              </a:rPr>
            </a:br>
            <a:endParaRPr lang="en-US" sz="1350" kern="0" dirty="0">
              <a:solidFill>
                <a:sysClr val="windowText" lastClr="000000"/>
              </a:solidFill>
            </a:endParaRPr>
          </a:p>
        </p:txBody>
      </p:sp>
      <p:sp>
        <p:nvSpPr>
          <p:cNvPr id="5" name="Slide Number Placeholder 4">
            <a:extLst>
              <a:ext uri="{FF2B5EF4-FFF2-40B4-BE49-F238E27FC236}">
                <a16:creationId xmlns:a16="http://schemas.microsoft.com/office/drawing/2014/main" id="{451B3ADE-972E-41AC-BEC7-A8CEEBC8CB70}"/>
              </a:ext>
            </a:extLst>
          </p:cNvPr>
          <p:cNvSpPr>
            <a:spLocks noGrp="1"/>
          </p:cNvSpPr>
          <p:nvPr>
            <p:ph type="sldNum" sz="quarter" idx="10"/>
          </p:nvPr>
        </p:nvSpPr>
        <p:spPr/>
        <p:txBody>
          <a:bodyPr/>
          <a:lstStyle/>
          <a:p>
            <a:fld id="{BC567560-E4A0-49F2-8B03-66FCD913B299}" type="slidenum">
              <a:rPr lang="en-US" smtClean="0"/>
              <a:pPr/>
              <a:t>6</a:t>
            </a:fld>
            <a:endParaRPr lang="en-US" dirty="0"/>
          </a:p>
        </p:txBody>
      </p:sp>
    </p:spTree>
    <p:extLst>
      <p:ext uri="{BB962C8B-B14F-4D97-AF65-F5344CB8AC3E}">
        <p14:creationId xmlns:p14="http://schemas.microsoft.com/office/powerpoint/2010/main" val="1355765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A9B114A-D139-49DF-9D73-2D6C1F758CDF}"/>
              </a:ext>
            </a:extLst>
          </p:cNvPr>
          <p:cNvSpPr>
            <a:spLocks noGrp="1"/>
          </p:cNvSpPr>
          <p:nvPr>
            <p:ph type="sldNum" sz="quarter" idx="12"/>
          </p:nvPr>
        </p:nvSpPr>
        <p:spPr/>
        <p:txBody>
          <a:bodyPr/>
          <a:lstStyle/>
          <a:p>
            <a:fld id="{BC567560-E4A0-49F2-8B03-66FCD913B299}" type="slidenum">
              <a:rPr lang="en-US" smtClean="0"/>
              <a:pPr/>
              <a:t>7</a:t>
            </a:fld>
            <a:endParaRPr lang="en-US" dirty="0"/>
          </a:p>
        </p:txBody>
      </p:sp>
      <p:sp>
        <p:nvSpPr>
          <p:cNvPr id="2" name="Title 1"/>
          <p:cNvSpPr>
            <a:spLocks noGrp="1"/>
          </p:cNvSpPr>
          <p:nvPr>
            <p:ph type="title"/>
          </p:nvPr>
        </p:nvSpPr>
        <p:spPr/>
        <p:txBody>
          <a:bodyPr>
            <a:normAutofit/>
          </a:bodyPr>
          <a:lstStyle/>
          <a:p>
            <a:r>
              <a:rPr lang="en-US" sz="2700" dirty="0"/>
              <a:t>Cleaning Requirements</a:t>
            </a:r>
            <a:endParaRPr lang="fr-FR" sz="2700"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140436500"/>
              </p:ext>
            </p:extLst>
          </p:nvPr>
        </p:nvGraphicFramePr>
        <p:xfrm>
          <a:off x="228600" y="1151831"/>
          <a:ext cx="8686800" cy="5626403"/>
        </p:xfrm>
        <a:graphic>
          <a:graphicData uri="http://schemas.openxmlformats.org/drawingml/2006/table">
            <a:tbl>
              <a:tblPr firstRow="1" bandRow="1">
                <a:tableStyleId>{2D5ABB26-0587-4C30-8999-92F81FD0307C}</a:tableStyleId>
              </a:tblPr>
              <a:tblGrid>
                <a:gridCol w="2372816">
                  <a:extLst>
                    <a:ext uri="{9D8B030D-6E8A-4147-A177-3AD203B41FA5}">
                      <a16:colId xmlns:a16="http://schemas.microsoft.com/office/drawing/2014/main" val="2539353246"/>
                    </a:ext>
                  </a:extLst>
                </a:gridCol>
                <a:gridCol w="6313984">
                  <a:extLst>
                    <a:ext uri="{9D8B030D-6E8A-4147-A177-3AD203B41FA5}">
                      <a16:colId xmlns:a16="http://schemas.microsoft.com/office/drawing/2014/main" val="2009874356"/>
                    </a:ext>
                  </a:extLst>
                </a:gridCol>
              </a:tblGrid>
              <a:tr h="578225">
                <a:tc>
                  <a:txBody>
                    <a:bodyPr/>
                    <a:lstStyle/>
                    <a:p>
                      <a:pPr algn="l"/>
                      <a:r>
                        <a:rPr lang="en-US" sz="1600" b="1" dirty="0">
                          <a:solidFill>
                            <a:schemeClr val="bg1"/>
                          </a:solidFill>
                          <a:latin typeface="Arial" panose="020B0604020202020204" pitchFamily="34" charset="0"/>
                          <a:cs typeface="Arial" panose="020B0604020202020204" pitchFamily="34" charset="0"/>
                        </a:rPr>
                        <a:t>Surface Type</a:t>
                      </a:r>
                    </a:p>
                    <a:p>
                      <a:pPr algn="l"/>
                      <a:endParaRPr lang="fr-FR" sz="1600" b="1" dirty="0">
                        <a:solidFill>
                          <a:schemeClr val="bg1"/>
                        </a:solidFill>
                        <a:latin typeface="Arial" panose="020B0604020202020204" pitchFamily="34" charset="0"/>
                        <a:cs typeface="Arial" panose="020B0604020202020204" pitchFamily="34" charset="0"/>
                      </a:endParaRPr>
                    </a:p>
                  </a:txBody>
                  <a:tcPr marL="86312" marR="8631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l"/>
                      <a:r>
                        <a:rPr lang="en-US" sz="1600" b="1" dirty="0">
                          <a:solidFill>
                            <a:schemeClr val="bg1"/>
                          </a:solidFill>
                          <a:latin typeface="Arial" panose="020B0604020202020204" pitchFamily="34" charset="0"/>
                          <a:cs typeface="Arial" panose="020B0604020202020204" pitchFamily="34" charset="0"/>
                        </a:rPr>
                        <a:t>Cleaning Requirements</a:t>
                      </a:r>
                      <a:endParaRPr lang="fr-FR" sz="1600" b="1" dirty="0">
                        <a:solidFill>
                          <a:schemeClr val="bg1"/>
                        </a:solidFill>
                        <a:latin typeface="Arial" panose="020B0604020202020204" pitchFamily="34" charset="0"/>
                        <a:cs typeface="Arial" panose="020B0604020202020204" pitchFamily="34" charset="0"/>
                      </a:endParaRPr>
                    </a:p>
                  </a:txBody>
                  <a:tcPr marL="86312" marR="8631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633013688"/>
                  </a:ext>
                </a:extLst>
              </a:tr>
              <a:tr h="82603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High hand-touch surface</a:t>
                      </a:r>
                    </a:p>
                    <a:p>
                      <a:pPr algn="l"/>
                      <a:endParaRPr lang="fr-FR" sz="1800" dirty="0">
                        <a:latin typeface="Arial" panose="020B0604020202020204" pitchFamily="34" charset="0"/>
                        <a:cs typeface="Arial" panose="020B0604020202020204" pitchFamily="34" charset="0"/>
                      </a:endParaRPr>
                    </a:p>
                  </a:txBody>
                  <a:tcPr marL="86312" marR="8631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Arial" panose="020B0604020202020204" pitchFamily="34" charset="0"/>
                          <a:cs typeface="Arial" panose="020B0604020202020204" pitchFamily="34" charset="0"/>
                        </a:rPr>
                        <a:t>Requires special attention and more frequent cleaning. After thorough cleaning, consider the use of appropriate disinfectants to decontaminate these surfaces.</a:t>
                      </a:r>
                    </a:p>
                  </a:txBody>
                  <a:tcPr marL="86312" marR="8631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97544"/>
                  </a:ext>
                </a:extLst>
              </a:tr>
              <a:tr h="123426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Minimal touch surface (floors, walls, ceilings, window sills, etc.)</a:t>
                      </a:r>
                    </a:p>
                  </a:txBody>
                  <a:tcPr marL="86312" marR="8631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Requires cleaning on a regular basis with detergent only or when soiling or spills occur. Also required following patient discharge from the health care setting.</a:t>
                      </a:r>
                      <a:endParaRPr lang="fr-FR" sz="1800" dirty="0">
                        <a:latin typeface="Arial" panose="020B0604020202020204" pitchFamily="34" charset="0"/>
                        <a:cs typeface="Arial" panose="020B0604020202020204" pitchFamily="34" charset="0"/>
                      </a:endParaRPr>
                    </a:p>
                    <a:p>
                      <a:pPr algn="l"/>
                      <a:endParaRPr lang="fr-FR" sz="1800" dirty="0">
                        <a:latin typeface="Arial" panose="020B0604020202020204" pitchFamily="34" charset="0"/>
                        <a:cs typeface="Arial" panose="020B0604020202020204" pitchFamily="34" charset="0"/>
                      </a:endParaRPr>
                    </a:p>
                  </a:txBody>
                  <a:tcPr marL="86312" marR="8631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6708986"/>
                  </a:ext>
                </a:extLst>
              </a:tr>
              <a:tr h="14639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Medical and other equipment</a:t>
                      </a:r>
                    </a:p>
                    <a:p>
                      <a:pPr algn="l"/>
                      <a:endParaRPr lang="fr-FR" sz="1800" dirty="0">
                        <a:latin typeface="Arial" panose="020B0604020202020204" pitchFamily="34" charset="0"/>
                        <a:cs typeface="Arial" panose="020B0604020202020204" pitchFamily="34" charset="0"/>
                      </a:endParaRPr>
                    </a:p>
                  </a:txBody>
                  <a:tcPr marL="86312" marR="8631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Arial" panose="020B0604020202020204" pitchFamily="34" charset="0"/>
                          <a:cs typeface="Arial" panose="020B0604020202020204" pitchFamily="34" charset="0"/>
                        </a:rPr>
                        <a:t>Require cleaning according to written protocols.</a:t>
                      </a:r>
                      <a:r>
                        <a:rPr lang="en-US" sz="1800" baseline="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This should include the use of appropriate personal protective equipment, cleaning methods conforming to the type/s of surface, and cleaning schedules.</a:t>
                      </a:r>
                      <a:r>
                        <a:rPr lang="en-US" sz="1800" baseline="0" dirty="0">
                          <a:latin typeface="Arial" panose="020B0604020202020204" pitchFamily="34" charset="0"/>
                          <a:cs typeface="Arial" panose="020B0604020202020204" pitchFamily="34" charset="0"/>
                        </a:rPr>
                        <a:t> T</a:t>
                      </a:r>
                      <a:r>
                        <a:rPr lang="en-US" sz="1800" dirty="0">
                          <a:latin typeface="Arial" panose="020B0604020202020204" pitchFamily="34" charset="0"/>
                          <a:cs typeface="Arial" panose="020B0604020202020204" pitchFamily="34" charset="0"/>
                        </a:rPr>
                        <a:t>raining must be provided to all cleaning staff. Refer to the manufacturer’s instructions for medical equipment</a:t>
                      </a:r>
                    </a:p>
                  </a:txBody>
                  <a:tcPr marL="86312" marR="8631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3520642"/>
                  </a:ext>
                </a:extLst>
              </a:tr>
              <a:tr h="1161255">
                <a:tc>
                  <a:txBody>
                    <a:bodyPr/>
                    <a:lstStyle/>
                    <a:p>
                      <a:pPr algn="l"/>
                      <a:r>
                        <a:rPr lang="en-US" sz="1800" dirty="0">
                          <a:latin typeface="Arial" panose="020B0604020202020204" pitchFamily="34" charset="0"/>
                          <a:cs typeface="Arial" panose="020B0604020202020204" pitchFamily="34" charset="0"/>
                        </a:rPr>
                        <a:t>Surface contaminated with blood and body fluids</a:t>
                      </a:r>
                    </a:p>
                  </a:txBody>
                  <a:tcPr marL="86312" marR="8631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latin typeface="Arial" panose="020B0604020202020204" pitchFamily="34" charset="0"/>
                          <a:cs typeface="Arial" panose="020B0604020202020204" pitchFamily="34" charset="0"/>
                        </a:rPr>
                        <a:t>Requires prompt cleaning and disinfection.</a:t>
                      </a:r>
                      <a:endParaRPr lang="fr-FR" sz="1800" dirty="0">
                        <a:latin typeface="Arial" panose="020B0604020202020204" pitchFamily="34" charset="0"/>
                        <a:cs typeface="Arial" panose="020B0604020202020204" pitchFamily="34" charset="0"/>
                      </a:endParaRPr>
                    </a:p>
                  </a:txBody>
                  <a:tcPr marL="86312" marR="8631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257709"/>
                  </a:ext>
                </a:extLst>
              </a:tr>
            </a:tbl>
          </a:graphicData>
        </a:graphic>
      </p:graphicFrame>
    </p:spTree>
    <p:extLst>
      <p:ext uri="{BB962C8B-B14F-4D97-AF65-F5344CB8AC3E}">
        <p14:creationId xmlns:p14="http://schemas.microsoft.com/office/powerpoint/2010/main" val="3726681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EA7096-2778-4D3A-98F5-03FB36167C00}"/>
              </a:ext>
            </a:extLst>
          </p:cNvPr>
          <p:cNvSpPr>
            <a:spLocks noGrp="1"/>
          </p:cNvSpPr>
          <p:nvPr>
            <p:ph type="sldNum" sz="quarter" idx="12"/>
          </p:nvPr>
        </p:nvSpPr>
        <p:spPr/>
        <p:txBody>
          <a:bodyPr/>
          <a:lstStyle/>
          <a:p>
            <a:fld id="{BC567560-E4A0-49F2-8B03-66FCD913B299}" type="slidenum">
              <a:rPr lang="en-US" smtClean="0"/>
              <a:pPr/>
              <a:t>8</a:t>
            </a:fld>
            <a:endParaRPr lang="en-US" dirty="0"/>
          </a:p>
        </p:txBody>
      </p:sp>
      <p:pic>
        <p:nvPicPr>
          <p:cNvPr id="6" name="Picture 5">
            <a:extLst>
              <a:ext uri="{FF2B5EF4-FFF2-40B4-BE49-F238E27FC236}">
                <a16:creationId xmlns:a16="http://schemas.microsoft.com/office/drawing/2014/main" id="{B93E5943-FA74-4D71-BFAC-4FB2D806DE36}"/>
              </a:ext>
            </a:extLst>
          </p:cNvPr>
          <p:cNvPicPr>
            <a:picLocks noChangeAspect="1"/>
          </p:cNvPicPr>
          <p:nvPr/>
        </p:nvPicPr>
        <p:blipFill>
          <a:blip r:embed="rId3"/>
          <a:stretch>
            <a:fillRect/>
          </a:stretch>
        </p:blipFill>
        <p:spPr>
          <a:xfrm>
            <a:off x="917886" y="344134"/>
            <a:ext cx="7248291" cy="5836723"/>
          </a:xfrm>
          <a:prstGeom prst="rect">
            <a:avLst/>
          </a:prstGeom>
        </p:spPr>
      </p:pic>
      <p:sp>
        <p:nvSpPr>
          <p:cNvPr id="7" name="Rectangle 6">
            <a:extLst>
              <a:ext uri="{FF2B5EF4-FFF2-40B4-BE49-F238E27FC236}">
                <a16:creationId xmlns:a16="http://schemas.microsoft.com/office/drawing/2014/main" id="{EAC110D2-CA8E-4758-85DA-DE94AE43583B}"/>
              </a:ext>
            </a:extLst>
          </p:cNvPr>
          <p:cNvSpPr/>
          <p:nvPr/>
        </p:nvSpPr>
        <p:spPr>
          <a:xfrm>
            <a:off x="802888" y="6192008"/>
            <a:ext cx="7014117" cy="523220"/>
          </a:xfrm>
          <a:prstGeom prst="rect">
            <a:avLst/>
          </a:prstGeom>
        </p:spPr>
        <p:txBody>
          <a:bodyPr wrap="square">
            <a:spAutoFit/>
          </a:bodyPr>
          <a:lstStyle/>
          <a:p>
            <a:r>
              <a:rPr lang="en-US" sz="1400" dirty="0"/>
              <a:t>Global guidelines for the prevention of surgical site infection, second edition. Geneva: World Health Organization; 2018. </a:t>
            </a:r>
          </a:p>
        </p:txBody>
      </p:sp>
    </p:spTree>
    <p:extLst>
      <p:ext uri="{BB962C8B-B14F-4D97-AF65-F5344CB8AC3E}">
        <p14:creationId xmlns:p14="http://schemas.microsoft.com/office/powerpoint/2010/main" val="3834622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EA7096-2778-4D3A-98F5-03FB36167C00}"/>
              </a:ext>
            </a:extLst>
          </p:cNvPr>
          <p:cNvSpPr>
            <a:spLocks noGrp="1"/>
          </p:cNvSpPr>
          <p:nvPr>
            <p:ph type="sldNum" sz="quarter" idx="12"/>
          </p:nvPr>
        </p:nvSpPr>
        <p:spPr/>
        <p:txBody>
          <a:bodyPr/>
          <a:lstStyle/>
          <a:p>
            <a:fld id="{BC567560-E4A0-49F2-8B03-66FCD913B299}" type="slidenum">
              <a:rPr lang="en-US" smtClean="0"/>
              <a:pPr/>
              <a:t>9</a:t>
            </a:fld>
            <a:endParaRPr lang="en-US" dirty="0"/>
          </a:p>
        </p:txBody>
      </p:sp>
      <p:sp>
        <p:nvSpPr>
          <p:cNvPr id="3" name="Title 2">
            <a:extLst>
              <a:ext uri="{FF2B5EF4-FFF2-40B4-BE49-F238E27FC236}">
                <a16:creationId xmlns:a16="http://schemas.microsoft.com/office/drawing/2014/main" id="{9198F743-E6A8-4B52-8528-1A1EB6E53588}"/>
              </a:ext>
            </a:extLst>
          </p:cNvPr>
          <p:cNvSpPr>
            <a:spLocks noGrp="1"/>
          </p:cNvSpPr>
          <p:nvPr>
            <p:ph type="title"/>
          </p:nvPr>
        </p:nvSpPr>
        <p:spPr/>
        <p:txBody>
          <a:bodyPr/>
          <a:lstStyle/>
          <a:p>
            <a:r>
              <a:rPr lang="en-US" dirty="0"/>
              <a:t>Hygienic Environment</a:t>
            </a:r>
          </a:p>
        </p:txBody>
      </p:sp>
      <p:pic>
        <p:nvPicPr>
          <p:cNvPr id="5" name="Picture 4">
            <a:extLst>
              <a:ext uri="{FF2B5EF4-FFF2-40B4-BE49-F238E27FC236}">
                <a16:creationId xmlns:a16="http://schemas.microsoft.com/office/drawing/2014/main" id="{194F5283-A88F-481B-8FBF-9B80F0B2FECC}"/>
              </a:ext>
            </a:extLst>
          </p:cNvPr>
          <p:cNvPicPr>
            <a:picLocks noChangeAspect="1"/>
          </p:cNvPicPr>
          <p:nvPr/>
        </p:nvPicPr>
        <p:blipFill>
          <a:blip r:embed="rId3"/>
          <a:stretch>
            <a:fillRect/>
          </a:stretch>
        </p:blipFill>
        <p:spPr>
          <a:xfrm>
            <a:off x="535259" y="1073250"/>
            <a:ext cx="7700682" cy="5727872"/>
          </a:xfrm>
          <a:prstGeom prst="rect">
            <a:avLst/>
          </a:prstGeom>
        </p:spPr>
      </p:pic>
    </p:spTree>
    <p:extLst>
      <p:ext uri="{BB962C8B-B14F-4D97-AF65-F5344CB8AC3E}">
        <p14:creationId xmlns:p14="http://schemas.microsoft.com/office/powerpoint/2010/main" val="2278564341"/>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HKI Powerpoint - General - Full</Template>
  <TotalTime>14400</TotalTime>
  <Words>3108</Words>
  <Application>Microsoft Office PowerPoint</Application>
  <PresentationFormat>On-screen Show (4:3)</PresentationFormat>
  <Paragraphs>337</Paragraphs>
  <Slides>57</Slides>
  <Notes>25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57</vt:i4>
      </vt:variant>
    </vt:vector>
  </HeadingPairs>
  <TitlesOfParts>
    <vt:vector size="64" baseType="lpstr">
      <vt:lpstr>Arial</vt:lpstr>
      <vt:lpstr>Calibri</vt:lpstr>
      <vt:lpstr>Calibri Light</vt:lpstr>
      <vt:lpstr>Courier New</vt:lpstr>
      <vt:lpstr>Impact</vt:lpstr>
      <vt:lpstr>2_Office Theme</vt:lpstr>
      <vt:lpstr>Office Theme</vt:lpstr>
      <vt:lpstr>3b. Filaricele Surgery Training Presentation Section B</vt:lpstr>
      <vt:lpstr>PowerPoint Presentation</vt:lpstr>
      <vt:lpstr>Session 10: Ensuring a Safe Surgical Environment</vt:lpstr>
      <vt:lpstr>Ensuring a Safe Surgical Environment</vt:lpstr>
      <vt:lpstr>Ensuring a Safe Surgical Environment</vt:lpstr>
      <vt:lpstr>  Importance of a Clean Environment</vt:lpstr>
      <vt:lpstr>Cleaning Requirements</vt:lpstr>
      <vt:lpstr>PowerPoint Presentation</vt:lpstr>
      <vt:lpstr>Hygienic Environment</vt:lpstr>
      <vt:lpstr>Enabling a Safe Surgical Environment</vt:lpstr>
      <vt:lpstr>Prevention of Surgical Site Infection</vt:lpstr>
      <vt:lpstr>PowerPoint Presentation</vt:lpstr>
      <vt:lpstr>Sterilization</vt:lpstr>
      <vt:lpstr>  Sterilization</vt:lpstr>
      <vt:lpstr>Resources for Environmental Preparation</vt:lpstr>
      <vt:lpstr>PowerPoint Presentation</vt:lpstr>
      <vt:lpstr>Hygienic Environment Questions</vt:lpstr>
      <vt:lpstr>Session 11: Team Process and the Surgical Environment</vt:lpstr>
      <vt:lpstr>Team Process and the Surgical Environment </vt:lpstr>
      <vt:lpstr>Session 12: Preparing the Operating Room</vt:lpstr>
      <vt:lpstr>Preparing the Operating Room</vt:lpstr>
      <vt:lpstr>Video: Preparing the Operating Room</vt:lpstr>
      <vt:lpstr>Instruments </vt:lpstr>
      <vt:lpstr>Instruments </vt:lpstr>
      <vt:lpstr>Procurement Calculator for Hydrocele Surgery</vt:lpstr>
      <vt:lpstr>Cautery Machine</vt:lpstr>
      <vt:lpstr>Session 13: Sharps Management</vt:lpstr>
      <vt:lpstr>Video: Sharps Management</vt:lpstr>
      <vt:lpstr>Sharps Management </vt:lpstr>
      <vt:lpstr>Sharps Management (continued)</vt:lpstr>
      <vt:lpstr>Session 14: Pre-Operative Care and Prevention of Surgical Site Infections</vt:lpstr>
      <vt:lpstr>Video: Pre-Operative Care</vt:lpstr>
      <vt:lpstr>Video: Patient Preparation</vt:lpstr>
      <vt:lpstr>Pre-Operative Care </vt:lpstr>
      <vt:lpstr>Preventing Surgical Site Infections</vt:lpstr>
      <vt:lpstr>Preventing Surgical Site Infections</vt:lpstr>
      <vt:lpstr>PowerPoint Presentation</vt:lpstr>
      <vt:lpstr>Pre-Operative Care Questions</vt:lpstr>
      <vt:lpstr>Session 15: Anesthesia</vt:lpstr>
      <vt:lpstr>Video: Anesthesia</vt:lpstr>
      <vt:lpstr>Anesthesia</vt:lpstr>
      <vt:lpstr>Session 16: Surgical Technique</vt:lpstr>
      <vt:lpstr>Surgical Techniques</vt:lpstr>
      <vt:lpstr>Video: Surgical Techniques</vt:lpstr>
      <vt:lpstr>Techniques for the Tunica Vaginalis</vt:lpstr>
      <vt:lpstr>Session 17: Cleaning Up After Surgery</vt:lpstr>
      <vt:lpstr>Cleaning Up After Surgery</vt:lpstr>
      <vt:lpstr>Video: Cleaning Up After Surgery</vt:lpstr>
      <vt:lpstr>How to Dispose of Solid Contaminated Waste</vt:lpstr>
      <vt:lpstr>How to Dispose of Solid Contaminated Waste</vt:lpstr>
      <vt:lpstr>Session 18: Dressing and Bandaging</vt:lpstr>
      <vt:lpstr>Dressing and Bandaging</vt:lpstr>
      <vt:lpstr>Video: Dressing and Bandaging</vt:lpstr>
      <vt:lpstr>Session 19: Post-Operative Care</vt:lpstr>
      <vt:lpstr>Post-Operative Care</vt:lpstr>
      <vt:lpstr>Post-Operative Care</vt:lpstr>
      <vt:lpstr>Post-Operative Care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Geoffrey Chin</dc:creator>
  <cp:lastModifiedBy>Stephanie Parker</cp:lastModifiedBy>
  <cp:revision>450</cp:revision>
  <dcterms:created xsi:type="dcterms:W3CDTF">2017-01-27T14:49:24Z</dcterms:created>
  <dcterms:modified xsi:type="dcterms:W3CDTF">2019-09-29T17:49:36Z</dcterms:modified>
</cp:coreProperties>
</file>