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 id="2147484052" r:id="rId2"/>
  </p:sldMasterIdLst>
  <p:notesMasterIdLst>
    <p:notesMasterId r:id="rId31"/>
  </p:notesMasterIdLst>
  <p:handoutMasterIdLst>
    <p:handoutMasterId r:id="rId32"/>
  </p:handoutMasterIdLst>
  <p:sldIdLst>
    <p:sldId id="457" r:id="rId3"/>
    <p:sldId id="405" r:id="rId4"/>
    <p:sldId id="438" r:id="rId5"/>
    <p:sldId id="286" r:id="rId6"/>
    <p:sldId id="439" r:id="rId7"/>
    <p:sldId id="390" r:id="rId8"/>
    <p:sldId id="391" r:id="rId9"/>
    <p:sldId id="392" r:id="rId10"/>
    <p:sldId id="393" r:id="rId11"/>
    <p:sldId id="394" r:id="rId12"/>
    <p:sldId id="323" r:id="rId13"/>
    <p:sldId id="440" r:id="rId14"/>
    <p:sldId id="353" r:id="rId15"/>
    <p:sldId id="401" r:id="rId16"/>
    <p:sldId id="325" r:id="rId17"/>
    <p:sldId id="326" r:id="rId18"/>
    <p:sldId id="327" r:id="rId19"/>
    <p:sldId id="329" r:id="rId20"/>
    <p:sldId id="441" r:id="rId21"/>
    <p:sldId id="369" r:id="rId22"/>
    <p:sldId id="288" r:id="rId23"/>
    <p:sldId id="442" r:id="rId24"/>
    <p:sldId id="402" r:id="rId25"/>
    <p:sldId id="443" r:id="rId26"/>
    <p:sldId id="316" r:id="rId27"/>
    <p:sldId id="371" r:id="rId28"/>
    <p:sldId id="345" r:id="rId29"/>
    <p:sldId id="292"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Section C" id="{A3F99E90-8D70-461A-8666-6E7FA85BFE08}">
          <p14:sldIdLst>
            <p14:sldId id="457"/>
            <p14:sldId id="405"/>
            <p14:sldId id="438"/>
            <p14:sldId id="286"/>
            <p14:sldId id="439"/>
            <p14:sldId id="390"/>
            <p14:sldId id="391"/>
            <p14:sldId id="392"/>
            <p14:sldId id="393"/>
            <p14:sldId id="394"/>
            <p14:sldId id="323"/>
            <p14:sldId id="440"/>
            <p14:sldId id="353"/>
            <p14:sldId id="401"/>
            <p14:sldId id="325"/>
            <p14:sldId id="326"/>
            <p14:sldId id="327"/>
            <p14:sldId id="329"/>
            <p14:sldId id="441"/>
            <p14:sldId id="369"/>
            <p14:sldId id="288"/>
            <p14:sldId id="442"/>
            <p14:sldId id="402"/>
            <p14:sldId id="443"/>
            <p14:sldId id="316"/>
            <p14:sldId id="371"/>
            <p14:sldId id="345"/>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Nerses" initials="KN" lastIdx="19" clrIdx="0">
    <p:extLst>
      <p:ext uri="{19B8F6BF-5375-455C-9EA6-DF929625EA0E}">
        <p15:presenceInfo xmlns:p15="http://schemas.microsoft.com/office/powerpoint/2012/main" userId="S::KNerses@hki.org::8928e81d-bcb9-4f69-9cc5-8d1f93bee683" providerId="AD"/>
      </p:ext>
    </p:extLst>
  </p:cmAuthor>
  <p:cmAuthor id="2" name="Chad MacArthur" initials="CMac" lastIdx="1" clrIdx="1">
    <p:extLst>
      <p:ext uri="{19B8F6BF-5375-455C-9EA6-DF929625EA0E}">
        <p15:presenceInfo xmlns:p15="http://schemas.microsoft.com/office/powerpoint/2012/main" userId="Chad MacArthur" providerId="None"/>
      </p:ext>
    </p:extLst>
  </p:cmAuthor>
  <p:cmAuthor id="3" name="Stephanie Parker" initials="SP" lastIdx="1" clrIdx="2">
    <p:extLst>
      <p:ext uri="{19B8F6BF-5375-455C-9EA6-DF929625EA0E}">
        <p15:presenceInfo xmlns:p15="http://schemas.microsoft.com/office/powerpoint/2012/main" userId="S::SParker@hki.org::21c6679c-b084-4710-af78-fee3bb1614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889"/>
    <a:srgbClr val="20A6D5"/>
    <a:srgbClr val="DB2732"/>
    <a:srgbClr val="8F6226"/>
    <a:srgbClr val="7D8D04"/>
    <a:srgbClr val="66215E"/>
    <a:srgbClr val="461042"/>
    <a:srgbClr val="5B235A"/>
    <a:srgbClr val="157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12" autoAdjust="0"/>
    <p:restoredTop sz="89785" autoAdjust="0"/>
  </p:normalViewPr>
  <p:slideViewPr>
    <p:cSldViewPr snapToGrid="0" snapToObjects="1">
      <p:cViewPr varScale="1">
        <p:scale>
          <a:sx n="63" d="100"/>
          <a:sy n="63" d="100"/>
        </p:scale>
        <p:origin x="114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684213C-9249-CB41-909E-E3451D48CFDD}" type="datetime1">
              <a:rPr lang="en-US" altLang="en-US"/>
              <a:pPr/>
              <a:t>9/29/2019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4DA50E8-66A7-EB45-990D-721F2F63B4F8}" type="slidenum">
              <a:rPr lang="en-US" altLang="en-US"/>
              <a:pPr/>
              <a:t>‹#›</a:t>
            </a:fld>
            <a:endParaRPr lang="en-US" altLang="en-US"/>
          </a:p>
        </p:txBody>
      </p:sp>
    </p:spTree>
    <p:extLst>
      <p:ext uri="{BB962C8B-B14F-4D97-AF65-F5344CB8AC3E}">
        <p14:creationId xmlns:p14="http://schemas.microsoft.com/office/powerpoint/2010/main" val="1243657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6105C83-A525-CB4B-AD71-178F0E5775A4}" type="datetime1">
              <a:rPr lang="en-US" altLang="en-US"/>
              <a:pPr/>
              <a:t>9/29/2019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2A76E2-6FFC-F44B-910F-0C7A97E0DBD8}" type="slidenum">
              <a:rPr lang="en-US" altLang="en-US"/>
              <a:pPr/>
              <a:t>‹#›</a:t>
            </a:fld>
            <a:endParaRPr lang="en-US" altLang="en-US"/>
          </a:p>
        </p:txBody>
      </p:sp>
    </p:spTree>
    <p:extLst>
      <p:ext uri="{BB962C8B-B14F-4D97-AF65-F5344CB8AC3E}">
        <p14:creationId xmlns:p14="http://schemas.microsoft.com/office/powerpoint/2010/main" val="4495800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235CF3-2BE3-4FE5-880A-99E9D0F82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395604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11</a:t>
            </a:fld>
            <a:endParaRPr lang="en-US" altLang="en-US"/>
          </a:p>
        </p:txBody>
      </p:sp>
    </p:spTree>
    <p:extLst>
      <p:ext uri="{BB962C8B-B14F-4D97-AF65-F5344CB8AC3E}">
        <p14:creationId xmlns:p14="http://schemas.microsoft.com/office/powerpoint/2010/main" val="117846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normal healing</a:t>
            </a:r>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15</a:t>
            </a:fld>
            <a:endParaRPr lang="en-US" altLang="en-US"/>
          </a:p>
        </p:txBody>
      </p:sp>
    </p:spTree>
    <p:extLst>
      <p:ext uri="{BB962C8B-B14F-4D97-AF65-F5344CB8AC3E}">
        <p14:creationId xmlns:p14="http://schemas.microsoft.com/office/powerpoint/2010/main" val="111894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hematoma</a:t>
            </a:r>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16</a:t>
            </a:fld>
            <a:endParaRPr lang="en-US" altLang="en-US"/>
          </a:p>
        </p:txBody>
      </p:sp>
    </p:spTree>
    <p:extLst>
      <p:ext uri="{BB962C8B-B14F-4D97-AF65-F5344CB8AC3E}">
        <p14:creationId xmlns:p14="http://schemas.microsoft.com/office/powerpoint/2010/main" val="49396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suppuration</a:t>
            </a:r>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17</a:t>
            </a:fld>
            <a:endParaRPr lang="en-US" altLang="en-US"/>
          </a:p>
        </p:txBody>
      </p:sp>
    </p:spTree>
    <p:extLst>
      <p:ext uri="{BB962C8B-B14F-4D97-AF65-F5344CB8AC3E}">
        <p14:creationId xmlns:p14="http://schemas.microsoft.com/office/powerpoint/2010/main" val="275353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ＭＳ Ｐゴシック" charset="-128"/>
                <a:cs typeface="ＭＳ Ｐゴシック" charset="-128"/>
              </a:rPr>
              <a:t>Example of recurrence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ＭＳ Ｐゴシック" charset="-128"/>
                <a:cs typeface="ＭＳ Ｐゴシック" charset="-128"/>
              </a:rPr>
              <a:t>Left image: Posterior recurrent hydrocele sac (arrow heads) and anterior surface of the testis (asterisks);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ＭＳ Ｐゴシック" charset="-128"/>
                <a:cs typeface="ＭＳ Ｐゴシック" charset="-128"/>
              </a:rPr>
              <a:t>Right top image: Recurrent hydrocele sac situated anterior to the testis (asterisk)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mn-lt"/>
                <a:ea typeface="ＭＳ Ｐゴシック" charset="-128"/>
                <a:cs typeface="ＭＳ Ｐゴシック" charset="-128"/>
              </a:rPr>
              <a:t>Right bottom image: Opened recurrent hydrocele sac showing the anterior surface of the testis covered by tunica albuginea and visceral layer of tunica vaginalis (asterisk). By gross appearance the testicle is abnormal in shape and size. The sac wall (forceps) and testicular </a:t>
            </a:r>
            <a:r>
              <a:rPr lang="en-US" sz="1200" b="0" i="0" kern="1200" dirty="0" err="1">
                <a:solidFill>
                  <a:schemeClr val="tx1"/>
                </a:solidFill>
                <a:effectLst/>
                <a:latin typeface="+mn-lt"/>
                <a:ea typeface="ＭＳ Ｐゴシック" charset="-128"/>
                <a:cs typeface="ＭＳ Ｐゴシック" charset="-128"/>
              </a:rPr>
              <a:t>tunicas</a:t>
            </a:r>
            <a:r>
              <a:rPr lang="en-US" sz="1200" b="0" i="0" kern="1200" dirty="0">
                <a:solidFill>
                  <a:schemeClr val="tx1"/>
                </a:solidFill>
                <a:effectLst/>
                <a:latin typeface="+mn-lt"/>
                <a:ea typeface="ＭＳ Ｐゴシック" charset="-128"/>
                <a:cs typeface="ＭＳ Ｐゴシック" charset="-128"/>
              </a:rPr>
              <a:t> appear thick and with irregular surfaces.</a:t>
            </a:r>
          </a:p>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18</a:t>
            </a:fld>
            <a:endParaRPr lang="en-US" altLang="en-US"/>
          </a:p>
        </p:txBody>
      </p:sp>
    </p:spTree>
    <p:extLst>
      <p:ext uri="{BB962C8B-B14F-4D97-AF65-F5344CB8AC3E}">
        <p14:creationId xmlns:p14="http://schemas.microsoft.com/office/powerpoint/2010/main" val="192930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21</a:t>
            </a:fld>
            <a:endParaRPr lang="en-US" altLang="en-US"/>
          </a:p>
        </p:txBody>
      </p:sp>
    </p:spTree>
    <p:extLst>
      <p:ext uri="{BB962C8B-B14F-4D97-AF65-F5344CB8AC3E}">
        <p14:creationId xmlns:p14="http://schemas.microsoft.com/office/powerpoint/2010/main" val="1813190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031" y="0"/>
            <a:ext cx="9144792" cy="410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idx="1"/>
          </p:nvPr>
        </p:nvSpPr>
        <p:spPr>
          <a:xfrm>
            <a:off x="457200" y="4131768"/>
            <a:ext cx="8039527" cy="781502"/>
          </a:xfrm>
        </p:spPr>
        <p:txBody>
          <a:bodyPr anchor="ctr">
            <a:noAutofit/>
          </a:bodyPr>
          <a:lstStyle>
            <a:lvl1pPr marL="0" indent="0" algn="l">
              <a:buNone/>
              <a:defRPr sz="3200" b="1" i="0" cap="all"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ext Placeholder 2"/>
          <p:cNvSpPr>
            <a:spLocks noGrp="1"/>
          </p:cNvSpPr>
          <p:nvPr>
            <p:ph type="body" idx="13"/>
          </p:nvPr>
        </p:nvSpPr>
        <p:spPr>
          <a:xfrm>
            <a:off x="457200" y="5022601"/>
            <a:ext cx="8039527" cy="586172"/>
          </a:xfrm>
        </p:spPr>
        <p:txBody>
          <a:bodyPr>
            <a:normAutofit/>
          </a:bodyPr>
          <a:lstStyle>
            <a:lvl1pPr marL="0" indent="0" algn="l">
              <a:buNone/>
              <a:defRPr sz="1600" cap="none"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09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43445" y="2641600"/>
            <a:ext cx="1444923" cy="144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260590" y="5445760"/>
            <a:ext cx="15811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82596" y="5356060"/>
            <a:ext cx="4611695" cy="179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86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Firs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2C8F30-4C29-47DE-9607-11E582FB5B22}"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CD3DD8-635D-48BB-9C0A-D2A3115BB5E6}" type="slidenum">
              <a:rPr lang="en-US" smtClean="0"/>
              <a:t>‹#›</a:t>
            </a:fld>
            <a:endParaRPr lang="en-US"/>
          </a:p>
        </p:txBody>
      </p:sp>
    </p:spTree>
    <p:extLst>
      <p:ext uri="{BB962C8B-B14F-4D97-AF65-F5344CB8AC3E}">
        <p14:creationId xmlns:p14="http://schemas.microsoft.com/office/powerpoint/2010/main" val="111662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GB"/>
          </a:p>
        </p:txBody>
      </p:sp>
      <p:sp>
        <p:nvSpPr>
          <p:cNvPr id="3" name="Content Placeholder 2"/>
          <p:cNvSpPr>
            <a:spLocks noGrp="1"/>
          </p:cNvSpPr>
          <p:nvPr>
            <p:ph idx="1"/>
          </p:nvPr>
        </p:nvSpPr>
        <p:spPr>
          <a:xfrm>
            <a:off x="457200" y="1536700"/>
            <a:ext cx="8229600" cy="4589463"/>
          </a:xfrm>
        </p:spPr>
        <p:txBody>
          <a:bodyPr/>
          <a:lstStyle>
            <a:lvl1pPr marL="288925" indent="-288925">
              <a:spcAft>
                <a:spcPts val="600"/>
              </a:spcAft>
              <a:defRPr b="0">
                <a:solidFill>
                  <a:schemeClr val="tx1"/>
                </a:solidFill>
              </a:defRPr>
            </a:lvl1pPr>
            <a:lvl2pPr>
              <a:spcAft>
                <a:spcPts val="600"/>
              </a:spcAft>
              <a:defRPr/>
            </a:lvl2pPr>
            <a:lvl3pPr marL="1143000" indent="-228600">
              <a:spcAft>
                <a:spcPts val="600"/>
              </a:spcAft>
              <a:buFont typeface="Courier New" panose="02070309020205020404" pitchFamily="49" charset="0"/>
              <a:buChar char="o"/>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7">
            <a:extLst>
              <a:ext uri="{FF2B5EF4-FFF2-40B4-BE49-F238E27FC236}">
                <a16:creationId xmlns="" xmlns:a16="http://schemas.microsoft.com/office/drawing/2014/main" id="{69C2255F-CD32-4BAD-BD5C-599C3B0E0717}"/>
              </a:ext>
            </a:extLst>
          </p:cNvPr>
          <p:cNvSpPr>
            <a:spLocks noGrp="1"/>
          </p:cNvSpPr>
          <p:nvPr>
            <p:ph type="sldNum" sz="quarter" idx="10"/>
          </p:nvPr>
        </p:nvSpPr>
        <p:spPr/>
        <p:txBody>
          <a:bodyPr/>
          <a:lstStyle>
            <a:lvl1pPr>
              <a:defRPr>
                <a:solidFill>
                  <a:schemeClr val="tx1"/>
                </a:solidFill>
              </a:defRPr>
            </a:lvl1pPr>
          </a:lstStyle>
          <a:p>
            <a:fld id="{BC567560-E4A0-49F2-8B03-66FCD913B299}" type="slidenum">
              <a:rPr lang="en-US" smtClean="0"/>
              <a:pPr/>
              <a:t>‹#›</a:t>
            </a:fld>
            <a:endParaRPr lang="en-US" dirty="0"/>
          </a:p>
        </p:txBody>
      </p:sp>
    </p:spTree>
    <p:extLst>
      <p:ext uri="{BB962C8B-B14F-4D97-AF65-F5344CB8AC3E}">
        <p14:creationId xmlns:p14="http://schemas.microsoft.com/office/powerpoint/2010/main" val="319862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_color_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9128"/>
            <a:ext cx="8229600" cy="3957036"/>
          </a:xfrm>
        </p:spPr>
        <p:txBody>
          <a:bodyPr>
            <a:normAutofit/>
          </a:bodyPr>
          <a:lstStyle>
            <a:lvl1pPr marL="288925" indent="-288925">
              <a:spcBef>
                <a:spcPts val="0"/>
              </a:spcBef>
              <a:spcAft>
                <a:spcPts val="600"/>
              </a:spcAft>
              <a:buClrTx/>
              <a:buFont typeface="Arial"/>
              <a:buChar char="•"/>
              <a:defRPr sz="2400" b="0">
                <a:solidFill>
                  <a:schemeClr val="tx1"/>
                </a:solidFill>
              </a:defRPr>
            </a:lvl1pPr>
            <a:lvl2pPr>
              <a:spcBef>
                <a:spcPts val="0"/>
              </a:spcBef>
              <a:spcAft>
                <a:spcPts val="600"/>
              </a:spcAft>
              <a:defRPr sz="2400" b="0">
                <a:solidFill>
                  <a:schemeClr val="tx1"/>
                </a:solidFill>
              </a:defRPr>
            </a:lvl2pPr>
            <a:lvl3pPr>
              <a:spcBef>
                <a:spcPts val="0"/>
              </a:spcBef>
              <a:spcAft>
                <a:spcPts val="600"/>
              </a:spcAft>
              <a:defRPr sz="2400" b="0">
                <a:solidFill>
                  <a:schemeClr val="tx1"/>
                </a:solidFill>
              </a:defRPr>
            </a:lvl3pPr>
            <a:lvl4pPr>
              <a:defRPr sz="1050" b="0">
                <a:solidFill>
                  <a:schemeClr val="tx1"/>
                </a:solidFill>
              </a:defRPr>
            </a:lvl4pPr>
            <a:lvl5pPr>
              <a:defRPr sz="1050" b="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Placeholder 1"/>
          <p:cNvSpPr>
            <a:spLocks noGrp="1"/>
          </p:cNvSpPr>
          <p:nvPr>
            <p:ph type="title" hasCustomPrompt="1"/>
          </p:nvPr>
        </p:nvSpPr>
        <p:spPr>
          <a:xfrm>
            <a:off x="457200" y="253017"/>
            <a:ext cx="6586909" cy="820233"/>
          </a:xfrm>
          <a:prstGeom prst="rect">
            <a:avLst/>
          </a:prstGeom>
        </p:spPr>
        <p:txBody>
          <a:bodyPr/>
          <a:lstStyle>
            <a:lvl1pPr>
              <a:defRPr cap="none" baseline="0"/>
            </a:lvl1pPr>
          </a:lstStyle>
          <a:p>
            <a:r>
              <a:rPr lang="en-US" dirty="0"/>
              <a:t>Click to Master title style</a:t>
            </a:r>
          </a:p>
        </p:txBody>
      </p:sp>
      <p:sp>
        <p:nvSpPr>
          <p:cNvPr id="10" name="Text Placeholder 9"/>
          <p:cNvSpPr>
            <a:spLocks noGrp="1"/>
          </p:cNvSpPr>
          <p:nvPr>
            <p:ph type="body" sz="quarter" idx="13"/>
          </p:nvPr>
        </p:nvSpPr>
        <p:spPr>
          <a:xfrm>
            <a:off x="457200" y="1398451"/>
            <a:ext cx="8229600" cy="445475"/>
          </a:xfrm>
        </p:spPr>
        <p:txBody>
          <a:bodyPr/>
          <a:lstStyle>
            <a:lvl1pPr>
              <a:buNone/>
              <a:defRPr/>
            </a:lvl1pPr>
          </a:lstStyle>
          <a:p>
            <a:pPr lvl="0"/>
            <a:r>
              <a:rPr lang="en-US" dirty="0"/>
              <a:t>Click to edit Master text styles</a:t>
            </a:r>
          </a:p>
        </p:txBody>
      </p:sp>
      <p:sp>
        <p:nvSpPr>
          <p:cNvPr id="2" name="Slide Number Placeholder 1">
            <a:extLst>
              <a:ext uri="{FF2B5EF4-FFF2-40B4-BE49-F238E27FC236}">
                <a16:creationId xmlns="" xmlns:a16="http://schemas.microsoft.com/office/drawing/2014/main" id="{229BCBF7-BBCB-4F9C-B98A-23F9DAB87629}"/>
              </a:ext>
            </a:extLst>
          </p:cNvPr>
          <p:cNvSpPr>
            <a:spLocks noGrp="1"/>
          </p:cNvSpPr>
          <p:nvPr>
            <p:ph type="sldNum" sz="quarter" idx="14"/>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68624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ssion_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1">
            <a:extLst>
              <a:ext uri="{FF2B5EF4-FFF2-40B4-BE49-F238E27FC236}">
                <a16:creationId xmlns="" xmlns:a16="http://schemas.microsoft.com/office/drawing/2014/main" id="{7353B4A1-60C2-4C48-8CCA-C82A99A1D671}"/>
              </a:ext>
            </a:extLst>
          </p:cNvPr>
          <p:cNvSpPr>
            <a:spLocks noGrp="1"/>
          </p:cNvSpPr>
          <p:nvPr>
            <p:ph type="ctrTitle" hasCustomPrompt="1"/>
          </p:nvPr>
        </p:nvSpPr>
        <p:spPr>
          <a:xfrm>
            <a:off x="1143000" y="2484782"/>
            <a:ext cx="6858000" cy="2862470"/>
          </a:xfrm>
        </p:spPr>
        <p:txBody>
          <a:bodyPr anchor="t"/>
          <a:lstStyle>
            <a:lvl1pPr algn="ctr">
              <a:defRPr sz="4500" cap="none" baseline="0">
                <a:solidFill>
                  <a:srgbClr val="174889"/>
                </a:solidFill>
              </a:defRPr>
            </a:lvl1pPr>
          </a:lstStyle>
          <a:p>
            <a:r>
              <a:rPr lang="en-US" dirty="0"/>
              <a:t>Name of Session</a:t>
            </a:r>
            <a:endParaRPr lang="fr-FR" dirty="0"/>
          </a:p>
        </p:txBody>
      </p:sp>
      <p:sp>
        <p:nvSpPr>
          <p:cNvPr id="6" name="Slide Number Placeholder 5">
            <a:extLst>
              <a:ext uri="{FF2B5EF4-FFF2-40B4-BE49-F238E27FC236}">
                <a16:creationId xmlns="" xmlns:a16="http://schemas.microsoft.com/office/drawing/2014/main" id="{F9CF48A4-276E-4E1F-BF15-7DB29B018AA2}"/>
              </a:ext>
            </a:extLst>
          </p:cNvPr>
          <p:cNvSpPr>
            <a:spLocks noGrp="1"/>
          </p:cNvSpPr>
          <p:nvPr>
            <p:ph type="sldNum" sz="quarter" idx="12"/>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62541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5F8351CD-0A7E-45AF-8EAB-6002B1C9A3FA}"/>
              </a:ext>
            </a:extLst>
          </p:cNvPr>
          <p:cNvSpPr>
            <a:spLocks noGrp="1"/>
          </p:cNvSpPr>
          <p:nvPr>
            <p:ph type="sldNum" sz="quarter" idx="12"/>
          </p:nvPr>
        </p:nvSpPr>
        <p:spPr/>
        <p:txBody>
          <a:bodyPr/>
          <a:lstStyle/>
          <a:p>
            <a:fld id="{BC567560-E4A0-49F2-8B03-66FCD913B299}" type="slidenum">
              <a:rPr lang="en-US" smtClean="0"/>
              <a:t>‹#›</a:t>
            </a:fld>
            <a:endParaRPr lang="en-US"/>
          </a:p>
        </p:txBody>
      </p:sp>
      <p:sp>
        <p:nvSpPr>
          <p:cNvPr id="6" name="Title 5">
            <a:extLst>
              <a:ext uri="{FF2B5EF4-FFF2-40B4-BE49-F238E27FC236}">
                <a16:creationId xmlns="" xmlns:a16="http://schemas.microsoft.com/office/drawing/2014/main" id="{34F982CA-D512-4E1C-A8E3-4CD7DA303F0D}"/>
              </a:ext>
            </a:extLst>
          </p:cNvPr>
          <p:cNvSpPr>
            <a:spLocks noGrp="1"/>
          </p:cNvSpPr>
          <p:nvPr>
            <p:ph type="title"/>
          </p:nvPr>
        </p:nvSpPr>
        <p:spPr/>
        <p:txBody>
          <a:bodyPr/>
          <a:lstStyle>
            <a:lvl1pPr>
              <a:defRPr cap="none" baseline="0"/>
            </a:lvl1pPr>
          </a:lstStyle>
          <a:p>
            <a:r>
              <a:rPr lang="en-US" dirty="0"/>
              <a:t>Click to edit Master title style</a:t>
            </a:r>
          </a:p>
        </p:txBody>
      </p:sp>
    </p:spTree>
    <p:extLst>
      <p:ext uri="{BB962C8B-B14F-4D97-AF65-F5344CB8AC3E}">
        <p14:creationId xmlns:p14="http://schemas.microsoft.com/office/powerpoint/2010/main" val="283564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0F13CC-4339-489D-8E61-25528ECD451B}"/>
              </a:ext>
            </a:extLst>
          </p:cNvPr>
          <p:cNvSpPr>
            <a:spLocks noGrp="1"/>
          </p:cNvSpPr>
          <p:nvPr>
            <p:ph type="ctrTitle" hasCustomPrompt="1"/>
          </p:nvPr>
        </p:nvSpPr>
        <p:spPr>
          <a:xfrm>
            <a:off x="1143000" y="1872343"/>
            <a:ext cx="6858000" cy="1894113"/>
          </a:xfrm>
        </p:spPr>
        <p:txBody>
          <a:bodyPr anchor="b"/>
          <a:lstStyle>
            <a:lvl1pPr algn="ctr">
              <a:defRPr sz="4500" i="1" cap="none" baseline="0">
                <a:solidFill>
                  <a:srgbClr val="174889"/>
                </a:solidFill>
              </a:defRPr>
            </a:lvl1pPr>
          </a:lstStyle>
          <a:p>
            <a:r>
              <a:rPr lang="en-US" dirty="0"/>
              <a:t>Video:</a:t>
            </a:r>
            <a:endParaRPr lang="fr-FR" dirty="0"/>
          </a:p>
        </p:txBody>
      </p:sp>
      <p:sp>
        <p:nvSpPr>
          <p:cNvPr id="4" name="Date Placeholder 3">
            <a:extLst>
              <a:ext uri="{FF2B5EF4-FFF2-40B4-BE49-F238E27FC236}">
                <a16:creationId xmlns="" xmlns:a16="http://schemas.microsoft.com/office/drawing/2014/main" id="{B3531534-46CD-4F49-A1D5-FBF406A4591A}"/>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 xmlns:a16="http://schemas.microsoft.com/office/drawing/2014/main" id="{2D2047B3-5D87-4BFE-8616-34D71C1CAA16}"/>
              </a:ext>
            </a:extLst>
          </p:cNvPr>
          <p:cNvSpPr>
            <a:spLocks noGrp="1"/>
          </p:cNvSpPr>
          <p:nvPr>
            <p:ph type="ftr" sz="quarter" idx="11"/>
          </p:nvPr>
        </p:nvSpPr>
        <p:spPr/>
        <p:txBody>
          <a:bodyPr/>
          <a:lstStyle/>
          <a:p>
            <a:endParaRPr lang="fr-FR"/>
          </a:p>
        </p:txBody>
      </p:sp>
      <p:pic>
        <p:nvPicPr>
          <p:cNvPr id="8" name="Graphic 1" descr="Video camera">
            <a:extLst>
              <a:ext uri="{FF2B5EF4-FFF2-40B4-BE49-F238E27FC236}">
                <a16:creationId xmlns="" xmlns:a16="http://schemas.microsoft.com/office/drawing/2014/main" id="{EE17A074-0D8E-4237-B51D-0B4DEB26E53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122875" y="4056780"/>
            <a:ext cx="898249" cy="898249"/>
          </a:xfrm>
          <a:prstGeom prst="rect">
            <a:avLst/>
          </a:prstGeom>
        </p:spPr>
      </p:pic>
      <p:sp>
        <p:nvSpPr>
          <p:cNvPr id="3" name="Slide Number Placeholder 2">
            <a:extLst>
              <a:ext uri="{FF2B5EF4-FFF2-40B4-BE49-F238E27FC236}">
                <a16:creationId xmlns="" xmlns:a16="http://schemas.microsoft.com/office/drawing/2014/main" id="{C3F8C9EA-3686-4744-9061-99DB1566ACF5}"/>
              </a:ext>
            </a:extLst>
          </p:cNvPr>
          <p:cNvSpPr>
            <a:spLocks noGrp="1"/>
          </p:cNvSpPr>
          <p:nvPr>
            <p:ph type="sldNum" sz="quarter" idx="12"/>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18080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D737B5C7-2566-48C2-BEA4-6CCC3476417E}"/>
              </a:ext>
            </a:extLst>
          </p:cNvPr>
          <p:cNvSpPr>
            <a:spLocks noGrp="1"/>
          </p:cNvSpPr>
          <p:nvPr>
            <p:ph type="subTitle" idx="1" hasCustomPrompt="1"/>
          </p:nvPr>
        </p:nvSpPr>
        <p:spPr>
          <a:xfrm>
            <a:off x="1143000" y="3955773"/>
            <a:ext cx="6858000" cy="1431233"/>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Test Title</a:t>
            </a:r>
            <a:endParaRPr lang="fr-FR" dirty="0"/>
          </a:p>
        </p:txBody>
      </p:sp>
      <p:sp>
        <p:nvSpPr>
          <p:cNvPr id="4" name="Date Placeholder 3">
            <a:extLst>
              <a:ext uri="{FF2B5EF4-FFF2-40B4-BE49-F238E27FC236}">
                <a16:creationId xmlns="" xmlns:a16="http://schemas.microsoft.com/office/drawing/2014/main" id="{B3531534-46CD-4F49-A1D5-FBF406A4591A}"/>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 xmlns:a16="http://schemas.microsoft.com/office/drawing/2014/main" id="{2D2047B3-5D87-4BFE-8616-34D71C1CAA16}"/>
              </a:ext>
            </a:extLst>
          </p:cNvPr>
          <p:cNvSpPr>
            <a:spLocks noGrp="1"/>
          </p:cNvSpPr>
          <p:nvPr>
            <p:ph type="ftr" sz="quarter" idx="11"/>
          </p:nvPr>
        </p:nvSpPr>
        <p:spPr/>
        <p:txBody>
          <a:bodyPr/>
          <a:lstStyle/>
          <a:p>
            <a:endParaRPr lang="fr-FR"/>
          </a:p>
        </p:txBody>
      </p:sp>
      <p:pic>
        <p:nvPicPr>
          <p:cNvPr id="8" name="Picture 7">
            <a:extLst>
              <a:ext uri="{FF2B5EF4-FFF2-40B4-BE49-F238E27FC236}">
                <a16:creationId xmlns="" xmlns:a16="http://schemas.microsoft.com/office/drawing/2014/main" id="{01A872B1-E15F-4270-9927-AEA870CCF633}"/>
              </a:ext>
            </a:extLst>
          </p:cNvPr>
          <p:cNvPicPr>
            <a:picLocks noChangeAspect="1"/>
          </p:cNvPicPr>
          <p:nvPr userDrawn="1"/>
        </p:nvPicPr>
        <p:blipFill>
          <a:blip r:embed="rId2" cstate="screen">
            <a:grayscl/>
            <a:extLst>
              <a:ext uri="{28A0092B-C50C-407E-A947-70E740481C1C}">
                <a14:useLocalDpi xmlns:a14="http://schemas.microsoft.com/office/drawing/2010/main"/>
              </a:ext>
            </a:extLst>
          </a:blip>
          <a:stretch>
            <a:fillRect/>
          </a:stretch>
        </p:blipFill>
        <p:spPr>
          <a:xfrm>
            <a:off x="4076195" y="2664275"/>
            <a:ext cx="991609" cy="924960"/>
          </a:xfrm>
          <a:prstGeom prst="rect">
            <a:avLst/>
          </a:prstGeom>
        </p:spPr>
      </p:pic>
      <p:sp>
        <p:nvSpPr>
          <p:cNvPr id="7" name="Slide Number Placeholder 6">
            <a:extLst>
              <a:ext uri="{FF2B5EF4-FFF2-40B4-BE49-F238E27FC236}">
                <a16:creationId xmlns="" xmlns:a16="http://schemas.microsoft.com/office/drawing/2014/main" id="{536275ED-3A70-40FB-9CAC-645A318F203C}"/>
              </a:ext>
            </a:extLst>
          </p:cNvPr>
          <p:cNvSpPr>
            <a:spLocks noGrp="1"/>
          </p:cNvSpPr>
          <p:nvPr>
            <p:ph type="sldNum" sz="quarter" idx="12"/>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238790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031" y="0"/>
            <a:ext cx="9144792" cy="410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idx="1"/>
          </p:nvPr>
        </p:nvSpPr>
        <p:spPr>
          <a:xfrm>
            <a:off x="457200" y="4916960"/>
            <a:ext cx="8039527" cy="781502"/>
          </a:xfrm>
        </p:spPr>
        <p:txBody>
          <a:bodyPr anchor="ctr">
            <a:noAutofit/>
          </a:bodyPr>
          <a:lstStyle>
            <a:lvl1pPr marL="0" indent="0" algn="l">
              <a:buNone/>
              <a:defRPr sz="3200" b="1" i="0" cap="all"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ext Placeholder 2"/>
          <p:cNvSpPr>
            <a:spLocks noGrp="1"/>
          </p:cNvSpPr>
          <p:nvPr>
            <p:ph type="body" idx="13"/>
          </p:nvPr>
        </p:nvSpPr>
        <p:spPr>
          <a:xfrm>
            <a:off x="457200" y="5698462"/>
            <a:ext cx="8039527" cy="586172"/>
          </a:xfrm>
        </p:spPr>
        <p:txBody>
          <a:bodyPr>
            <a:normAutofit/>
          </a:bodyPr>
          <a:lstStyle>
            <a:lvl1pPr marL="0" indent="0" algn="l">
              <a:buNone/>
              <a:defRPr sz="1600" cap="none"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09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43445" y="2641600"/>
            <a:ext cx="1444923" cy="144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305314" y="5375194"/>
            <a:ext cx="15811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37872" y="5285494"/>
            <a:ext cx="4611695" cy="179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59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ld_blan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b="1">
                <a:solidFill>
                  <a:srgbClr val="20A6D5"/>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marL="223838" marR="0" lvl="0" indent="-223838"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a:ln>
                  <a:noFill/>
                </a:ln>
                <a:solidFill>
                  <a:srgbClr val="174889"/>
                </a:solidFill>
                <a:effectLst/>
                <a:uLnTx/>
                <a:uFillTx/>
                <a:latin typeface="Arial" charset="0"/>
                <a:cs typeface="Arial" charset="0"/>
              </a:rPr>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 xmlns:a16="http://schemas.microsoft.com/office/drawing/2014/main" id="{AB952105-C097-4090-9EF7-9E25CE71113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 xmlns:a16="http://schemas.microsoft.com/office/drawing/2014/main" id="{6A9BDD21-54C6-437F-A376-0F43B76BA302}"/>
              </a:ext>
            </a:extLst>
          </p:cNvPr>
          <p:cNvSpPr>
            <a:spLocks noGrp="1"/>
          </p:cNvSpPr>
          <p:nvPr>
            <p:ph type="sldNum" sz="quarter" idx="10"/>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31083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482" name="Picture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0" y="2762"/>
            <a:ext cx="9155113" cy="127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52413"/>
            <a:ext cx="6586538" cy="820737"/>
          </a:xfrm>
          <a:prstGeom prst="rect">
            <a:avLst/>
          </a:prstGeom>
        </p:spPr>
        <p:txBody>
          <a:bodyPr vert="horz" lIns="91440" tIns="45720" rIns="91440" bIns="45720" rtlCol="0" anchor="ctr">
            <a:normAutofit/>
          </a:bodyPr>
          <a:lstStyle/>
          <a:p>
            <a:r>
              <a:rPr lang="en-US" dirty="0"/>
              <a:t>Click to edit Master title style</a:t>
            </a:r>
          </a:p>
        </p:txBody>
      </p:sp>
      <p:sp>
        <p:nvSpPr>
          <p:cNvPr id="20484" name="Text Placeholder 2"/>
          <p:cNvSpPr>
            <a:spLocks noGrp="1"/>
          </p:cNvSpPr>
          <p:nvPr>
            <p:ph type="body" idx="1"/>
          </p:nvPr>
        </p:nvSpPr>
        <p:spPr bwMode="auto">
          <a:xfrm>
            <a:off x="457200" y="2017713"/>
            <a:ext cx="8229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pic>
        <p:nvPicPr>
          <p:cNvPr id="5122" name="Picture 2"/>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305307" y="2762"/>
            <a:ext cx="1381493" cy="138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 xmlns:a16="http://schemas.microsoft.com/office/drawing/2014/main" id="{90FD6A31-CC1E-442D-B8EE-F42461AEA88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67560-E4A0-49F2-8B03-66FCD913B2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45" r:id="rId2"/>
    <p:sldLayoutId id="2147484009" r:id="rId3"/>
    <p:sldLayoutId id="2147484047" r:id="rId4"/>
    <p:sldLayoutId id="2147484051" r:id="rId5"/>
    <p:sldLayoutId id="2147484046" r:id="rId6"/>
    <p:sldLayoutId id="2147484049" r:id="rId7"/>
    <p:sldLayoutId id="2147484048" r:id="rId8"/>
    <p:sldLayoutId id="2147484011" r:id="rId9"/>
  </p:sldLayoutIdLst>
  <p:hf hdr="0" ftr="0" dt="0"/>
  <p:txStyles>
    <p:titleStyle>
      <a:lvl1pPr algn="l" defTabSz="457200" rtl="0" eaLnBrk="0" fontAlgn="base" hangingPunct="0">
        <a:spcBef>
          <a:spcPct val="0"/>
        </a:spcBef>
        <a:spcAft>
          <a:spcPct val="0"/>
        </a:spcAft>
        <a:defRPr sz="2400" b="1" i="0" kern="1200" cap="none" baseline="0">
          <a:solidFill>
            <a:schemeClr val="bg1"/>
          </a:solidFill>
          <a:latin typeface="Arial" charset="0"/>
          <a:ea typeface="Arial" charset="0"/>
          <a:cs typeface="Arial" charset="0"/>
        </a:defRPr>
      </a:lvl1pPr>
      <a:lvl2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2pPr>
      <a:lvl3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3pPr>
      <a:lvl4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4pPr>
      <a:lvl5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5pPr>
      <a:lvl6pPr marL="457200" algn="l" defTabSz="457200" rtl="0" fontAlgn="base">
        <a:spcBef>
          <a:spcPct val="0"/>
        </a:spcBef>
        <a:spcAft>
          <a:spcPct val="0"/>
        </a:spcAft>
        <a:defRPr sz="2400">
          <a:solidFill>
            <a:schemeClr val="bg1"/>
          </a:solidFill>
          <a:latin typeface="Impact" pitchFamily="-108" charset="0"/>
          <a:ea typeface="ＭＳ Ｐゴシック" pitchFamily="-108" charset="-128"/>
        </a:defRPr>
      </a:lvl6pPr>
      <a:lvl7pPr marL="914400" algn="l" defTabSz="457200" rtl="0" fontAlgn="base">
        <a:spcBef>
          <a:spcPct val="0"/>
        </a:spcBef>
        <a:spcAft>
          <a:spcPct val="0"/>
        </a:spcAft>
        <a:defRPr sz="2400">
          <a:solidFill>
            <a:schemeClr val="bg1"/>
          </a:solidFill>
          <a:latin typeface="Impact" pitchFamily="-108" charset="0"/>
          <a:ea typeface="ＭＳ Ｐゴシック" pitchFamily="-108" charset="-128"/>
        </a:defRPr>
      </a:lvl7pPr>
      <a:lvl8pPr marL="1371600" algn="l" defTabSz="457200" rtl="0" fontAlgn="base">
        <a:spcBef>
          <a:spcPct val="0"/>
        </a:spcBef>
        <a:spcAft>
          <a:spcPct val="0"/>
        </a:spcAft>
        <a:defRPr sz="2400">
          <a:solidFill>
            <a:schemeClr val="bg1"/>
          </a:solidFill>
          <a:latin typeface="Impact" pitchFamily="-108" charset="0"/>
          <a:ea typeface="ＭＳ Ｐゴシック" pitchFamily="-108" charset="-128"/>
        </a:defRPr>
      </a:lvl8pPr>
      <a:lvl9pPr marL="1828800" algn="l" defTabSz="457200" rtl="0" fontAlgn="base">
        <a:spcBef>
          <a:spcPct val="0"/>
        </a:spcBef>
        <a:spcAft>
          <a:spcPct val="0"/>
        </a:spcAft>
        <a:defRPr sz="2400">
          <a:solidFill>
            <a:schemeClr val="bg1"/>
          </a:solidFill>
          <a:latin typeface="Impact" pitchFamily="-108" charset="0"/>
          <a:ea typeface="ＭＳ Ｐゴシック" pitchFamily="-108" charset="-128"/>
        </a:defRPr>
      </a:lvl9pPr>
    </p:titleStyle>
    <p:bodyStyle>
      <a:lvl1pPr marL="223838" indent="-223838" algn="l" defTabSz="457200" rtl="0" eaLnBrk="0" fontAlgn="base" hangingPunct="0">
        <a:spcBef>
          <a:spcPct val="20000"/>
        </a:spcBef>
        <a:spcAft>
          <a:spcPct val="0"/>
        </a:spcAft>
        <a:buFont typeface="Arial" charset="0"/>
        <a:buChar char="•"/>
        <a:defRPr sz="2400" b="1" kern="1200">
          <a:solidFill>
            <a:srgbClr val="174889"/>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C8F30-4C29-47DE-9607-11E582FB5B22}" type="datetimeFigureOut">
              <a:rPr lang="en-US" smtClean="0"/>
              <a:t>9/29/2019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19562574"/>
      </p:ext>
    </p:extLst>
  </p:cSld>
  <p:clrMap bg1="lt1" tx1="dk1" bg2="lt2" tx2="dk2" accent1="accent1" accent2="accent2" accent3="accent3" accent4="accent4" accent5="accent5" accent6="accent6" hlink="hlink" folHlink="folHlink"/>
  <p:sldLayoutIdLst>
    <p:sldLayoutId id="21474840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21C8C1-E1BC-49A8-A66D-E083286D51D8}"/>
              </a:ext>
            </a:extLst>
          </p:cNvPr>
          <p:cNvSpPr>
            <a:spLocks noGrp="1"/>
          </p:cNvSpPr>
          <p:nvPr>
            <p:ph type="ctrTitle"/>
          </p:nvPr>
        </p:nvSpPr>
        <p:spPr>
          <a:xfrm>
            <a:off x="190056" y="1248936"/>
            <a:ext cx="8763885" cy="1135910"/>
          </a:xfrm>
        </p:spPr>
        <p:txBody>
          <a:bodyPr>
            <a:normAutofit/>
          </a:bodyPr>
          <a:lstStyle/>
          <a:p>
            <a:r>
              <a:rPr lang="en-US" sz="3600" b="1" dirty="0">
                <a:solidFill>
                  <a:srgbClr val="2A3180"/>
                </a:solidFill>
              </a:rPr>
              <a:t>3c. Filaricele Surgery Training Presentation</a:t>
            </a:r>
            <a:br>
              <a:rPr lang="en-US" sz="3600" b="1" dirty="0">
                <a:solidFill>
                  <a:srgbClr val="2A3180"/>
                </a:solidFill>
              </a:rPr>
            </a:br>
            <a:r>
              <a:rPr lang="en-US" sz="3600" b="1" dirty="0">
                <a:solidFill>
                  <a:srgbClr val="2A3180"/>
                </a:solidFill>
              </a:rPr>
              <a:t>Section C</a:t>
            </a:r>
          </a:p>
        </p:txBody>
      </p:sp>
      <p:sp>
        <p:nvSpPr>
          <p:cNvPr id="3" name="Subtitle 2">
            <a:extLst>
              <a:ext uri="{FF2B5EF4-FFF2-40B4-BE49-F238E27FC236}">
                <a16:creationId xmlns="" xmlns:a16="http://schemas.microsoft.com/office/drawing/2014/main" id="{1D6CE758-5AE9-43AA-8439-A0BC0BDDE21E}"/>
              </a:ext>
            </a:extLst>
          </p:cNvPr>
          <p:cNvSpPr>
            <a:spLocks noGrp="1"/>
          </p:cNvSpPr>
          <p:nvPr>
            <p:ph type="subTitle" idx="1"/>
          </p:nvPr>
        </p:nvSpPr>
        <p:spPr>
          <a:xfrm>
            <a:off x="317467" y="2586659"/>
            <a:ext cx="8509062" cy="2573340"/>
          </a:xfrm>
        </p:spPr>
        <p:txBody>
          <a:bodyPr>
            <a:normAutofit/>
          </a:bodyPr>
          <a:lstStyle/>
          <a:p>
            <a:pPr marL="257175" indent="-257175" algn="l">
              <a:buFont typeface="Arial" panose="020B0604020202020204" pitchFamily="34" charset="0"/>
              <a:buChar char="•"/>
            </a:pPr>
            <a:r>
              <a:rPr lang="en-US" sz="1800" dirty="0">
                <a:solidFill>
                  <a:schemeClr val="accent1">
                    <a:lumMod val="50000"/>
                  </a:schemeClr>
                </a:solidFill>
              </a:rPr>
              <a:t>This presentation is one component of a larger resource package titled </a:t>
            </a:r>
            <a:r>
              <a:rPr lang="en-US" sz="1800" i="1" dirty="0">
                <a:solidFill>
                  <a:schemeClr val="accent1">
                    <a:lumMod val="50000"/>
                  </a:schemeClr>
                </a:solidFill>
              </a:rPr>
              <a:t>Filaricele Surgery Training Package</a:t>
            </a:r>
            <a:r>
              <a:rPr lang="en-US" sz="1800" dirty="0">
                <a:solidFill>
                  <a:schemeClr val="accent1">
                    <a:lumMod val="50000"/>
                  </a:schemeClr>
                </a:solidFill>
              </a:rPr>
              <a:t>.</a:t>
            </a:r>
          </a:p>
          <a:p>
            <a:pPr marL="257175" indent="-257175" algn="l">
              <a:buFont typeface="Arial" panose="020B0604020202020204" pitchFamily="34" charset="0"/>
              <a:buChar char="•"/>
            </a:pPr>
            <a:r>
              <a:rPr lang="en-US" sz="1800" dirty="0">
                <a:solidFill>
                  <a:schemeClr val="accent1">
                    <a:lumMod val="50000"/>
                  </a:schemeClr>
                </a:solidFill>
              </a:rPr>
              <a:t>The presenter/facilitator should read and be familiar with the other components of the resource package before delivering this presentation – particularly </a:t>
            </a:r>
            <a:r>
              <a:rPr lang="en-US" sz="1800" b="1" i="1" dirty="0">
                <a:solidFill>
                  <a:schemeClr val="accent1">
                    <a:lumMod val="75000"/>
                  </a:schemeClr>
                </a:solidFill>
              </a:rPr>
              <a:t>2. Facilitator’s Guide for Filaricele Surgery Training</a:t>
            </a:r>
            <a:r>
              <a:rPr lang="en-US" sz="1800" dirty="0"/>
              <a:t>.</a:t>
            </a:r>
            <a:endParaRPr lang="en-US" sz="1800" dirty="0">
              <a:solidFill>
                <a:schemeClr val="accent1">
                  <a:lumMod val="50000"/>
                </a:schemeClr>
              </a:solidFill>
            </a:endParaRPr>
          </a:p>
          <a:p>
            <a:pPr marL="257175" indent="-257175" algn="l">
              <a:buFont typeface="Arial" panose="020B0604020202020204" pitchFamily="34" charset="0"/>
              <a:buChar char="•"/>
            </a:pPr>
            <a:r>
              <a:rPr lang="en-US" sz="1800" dirty="0">
                <a:solidFill>
                  <a:schemeClr val="accent1">
                    <a:lumMod val="50000"/>
                  </a:schemeClr>
                </a:solidFill>
              </a:rPr>
              <a:t>To effectively deliver this content, the presenter/facilitator must have technical knowledge of hydrocele surgery, equivalent to that of a technical supervisor or national trainer.</a:t>
            </a:r>
          </a:p>
        </p:txBody>
      </p:sp>
      <p:sp>
        <p:nvSpPr>
          <p:cNvPr id="6" name="Rectangle 5">
            <a:extLst>
              <a:ext uri="{FF2B5EF4-FFF2-40B4-BE49-F238E27FC236}">
                <a16:creationId xmlns="" xmlns:a16="http://schemas.microsoft.com/office/drawing/2014/main" id="{F51CD681-3652-48C2-B7EC-C9D90225F4D0}"/>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 xmlns:a16="http://schemas.microsoft.com/office/drawing/2014/main" id="{F02AA6CE-4C2C-4290-B0B6-EB7124DF2473}"/>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 xmlns:a16="http://schemas.microsoft.com/office/drawing/2014/main" id="{68FFF813-C69F-43E6-83A9-56ED6B5604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047" y="132821"/>
            <a:ext cx="1758931" cy="1049208"/>
          </a:xfrm>
          <a:prstGeom prst="rect">
            <a:avLst/>
          </a:prstGeom>
          <a:noFill/>
          <a:ln>
            <a:noFill/>
          </a:ln>
        </p:spPr>
      </p:pic>
      <p:pic>
        <p:nvPicPr>
          <p:cNvPr id="9" name="Picture 8">
            <a:extLst>
              <a:ext uri="{FF2B5EF4-FFF2-40B4-BE49-F238E27FC236}">
                <a16:creationId xmlns="" xmlns:a16="http://schemas.microsoft.com/office/drawing/2014/main" id="{516CA5A4-2559-49DE-8016-B21FC6008D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76" t="17911" r="6727" b="21582"/>
          <a:stretch/>
        </p:blipFill>
        <p:spPr bwMode="auto">
          <a:xfrm>
            <a:off x="255797" y="5281098"/>
            <a:ext cx="3190764" cy="913975"/>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 xmlns:a16="http://schemas.microsoft.com/office/drawing/2014/main" id="{90439D87-24FD-49EE-B066-49B38DE716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8899" y="5049439"/>
            <a:ext cx="1357630" cy="1145634"/>
          </a:xfrm>
          <a:prstGeom prst="rect">
            <a:avLst/>
          </a:prstGeom>
          <a:noFill/>
          <a:ln>
            <a:noFill/>
          </a:ln>
        </p:spPr>
      </p:pic>
    </p:spTree>
    <p:extLst>
      <p:ext uri="{BB962C8B-B14F-4D97-AF65-F5344CB8AC3E}">
        <p14:creationId xmlns:p14="http://schemas.microsoft.com/office/powerpoint/2010/main" val="134803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E77208F-EAE0-490F-B0CD-F53BBE16715C}"/>
              </a:ext>
            </a:extLst>
          </p:cNvPr>
          <p:cNvSpPr>
            <a:spLocks noGrp="1"/>
          </p:cNvSpPr>
          <p:nvPr>
            <p:ph type="sldNum" sz="quarter" idx="12"/>
          </p:nvPr>
        </p:nvSpPr>
        <p:spPr/>
        <p:txBody>
          <a:bodyPr/>
          <a:lstStyle/>
          <a:p>
            <a:fld id="{BC567560-E4A0-49F2-8B03-66FCD913B299}" type="slidenum">
              <a:rPr lang="en-US" smtClean="0"/>
              <a:t>10</a:t>
            </a:fld>
            <a:endParaRPr lang="en-US"/>
          </a:p>
        </p:txBody>
      </p:sp>
      <p:sp>
        <p:nvSpPr>
          <p:cNvPr id="3" name="Title 2">
            <a:extLst>
              <a:ext uri="{FF2B5EF4-FFF2-40B4-BE49-F238E27FC236}">
                <a16:creationId xmlns="" xmlns:a16="http://schemas.microsoft.com/office/drawing/2014/main" id="{6562CA21-F662-4ED2-BF57-D5E7DE802DB3}"/>
              </a:ext>
            </a:extLst>
          </p:cNvPr>
          <p:cNvSpPr>
            <a:spLocks noGrp="1"/>
          </p:cNvSpPr>
          <p:nvPr>
            <p:ph type="title"/>
          </p:nvPr>
        </p:nvSpPr>
        <p:spPr/>
        <p:txBody>
          <a:bodyPr/>
          <a:lstStyle/>
          <a:p>
            <a:r>
              <a:rPr lang="en-US" dirty="0"/>
              <a:t>Months 1-12 Post Surgery</a:t>
            </a:r>
          </a:p>
        </p:txBody>
      </p:sp>
      <p:sp>
        <p:nvSpPr>
          <p:cNvPr id="4" name="Rectangle 3">
            <a:extLst>
              <a:ext uri="{FF2B5EF4-FFF2-40B4-BE49-F238E27FC236}">
                <a16:creationId xmlns="" xmlns:a16="http://schemas.microsoft.com/office/drawing/2014/main" id="{6196D156-BF0B-4EF3-8C68-625C30FF7A92}"/>
              </a:ext>
            </a:extLst>
          </p:cNvPr>
          <p:cNvSpPr/>
          <p:nvPr/>
        </p:nvSpPr>
        <p:spPr>
          <a:xfrm>
            <a:off x="2313542" y="1608463"/>
            <a:ext cx="4516915" cy="66101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Any indication of recurrence? </a:t>
            </a:r>
          </a:p>
        </p:txBody>
      </p:sp>
      <p:cxnSp>
        <p:nvCxnSpPr>
          <p:cNvPr id="14" name="Connector: Elbow 13">
            <a:extLst>
              <a:ext uri="{FF2B5EF4-FFF2-40B4-BE49-F238E27FC236}">
                <a16:creationId xmlns="" xmlns:a16="http://schemas.microsoft.com/office/drawing/2014/main" id="{68C0B5DB-1033-4FF3-9258-4060BD08040D}"/>
              </a:ext>
            </a:extLst>
          </p:cNvPr>
          <p:cNvCxnSpPr>
            <a:stCxn id="4" idx="1"/>
          </p:cNvCxnSpPr>
          <p:nvPr/>
        </p:nvCxnSpPr>
        <p:spPr>
          <a:xfrm rot="10800000" flipV="1">
            <a:off x="1586430" y="1938968"/>
            <a:ext cx="727113" cy="161947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 xmlns:a16="http://schemas.microsoft.com/office/drawing/2014/main" id="{50EDEB3A-5051-49D0-A0F1-BD2B546C2AE6}"/>
              </a:ext>
            </a:extLst>
          </p:cNvPr>
          <p:cNvSpPr/>
          <p:nvPr/>
        </p:nvSpPr>
        <p:spPr>
          <a:xfrm>
            <a:off x="82626" y="3558446"/>
            <a:ext cx="4191919" cy="19610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t>Refer to </a:t>
            </a:r>
            <a:r>
              <a:rPr lang="en-US" dirty="0" smtClean="0"/>
              <a:t>Level </a:t>
            </a:r>
            <a:r>
              <a:rPr lang="en-US" dirty="0"/>
              <a:t>III health facility for </a:t>
            </a:r>
            <a:r>
              <a:rPr lang="en-US" dirty="0" smtClean="0"/>
              <a:t>surgery. </a:t>
            </a:r>
            <a:endParaRPr lang="en-US" dirty="0"/>
          </a:p>
        </p:txBody>
      </p:sp>
      <p:cxnSp>
        <p:nvCxnSpPr>
          <p:cNvPr id="17" name="Connector: Elbow 16">
            <a:extLst>
              <a:ext uri="{FF2B5EF4-FFF2-40B4-BE49-F238E27FC236}">
                <a16:creationId xmlns="" xmlns:a16="http://schemas.microsoft.com/office/drawing/2014/main" id="{A2926344-B6CF-4E24-BF34-03CFDACECDE0}"/>
              </a:ext>
            </a:extLst>
          </p:cNvPr>
          <p:cNvCxnSpPr>
            <a:stCxn id="4" idx="3"/>
          </p:cNvCxnSpPr>
          <p:nvPr/>
        </p:nvCxnSpPr>
        <p:spPr>
          <a:xfrm>
            <a:off x="6830457" y="1938969"/>
            <a:ext cx="1035586" cy="161947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 xmlns:a16="http://schemas.microsoft.com/office/drawing/2014/main" id="{4AA8E3C4-DDFF-4AA8-89E5-CECB4E1E007D}"/>
              </a:ext>
            </a:extLst>
          </p:cNvPr>
          <p:cNvSpPr/>
          <p:nvPr/>
        </p:nvSpPr>
        <p:spPr>
          <a:xfrm>
            <a:off x="5596569" y="3547428"/>
            <a:ext cx="3464805" cy="19610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t>Continue with follow-up </a:t>
            </a:r>
            <a:r>
              <a:rPr lang="en-US" dirty="0" smtClean="0"/>
              <a:t>appointments. </a:t>
            </a:r>
            <a:endParaRPr lang="en-US" dirty="0"/>
          </a:p>
        </p:txBody>
      </p:sp>
      <p:sp>
        <p:nvSpPr>
          <p:cNvPr id="19" name="TextBox 18">
            <a:extLst>
              <a:ext uri="{FF2B5EF4-FFF2-40B4-BE49-F238E27FC236}">
                <a16:creationId xmlns="" xmlns:a16="http://schemas.microsoft.com/office/drawing/2014/main" id="{B8AF3335-F478-4EB3-AB9D-246042D77A41}"/>
              </a:ext>
            </a:extLst>
          </p:cNvPr>
          <p:cNvSpPr txBox="1"/>
          <p:nvPr/>
        </p:nvSpPr>
        <p:spPr>
          <a:xfrm>
            <a:off x="1570416" y="1589050"/>
            <a:ext cx="1090670" cy="369332"/>
          </a:xfrm>
          <a:prstGeom prst="rect">
            <a:avLst/>
          </a:prstGeom>
          <a:noFill/>
        </p:spPr>
        <p:txBody>
          <a:bodyPr wrap="square" rtlCol="0">
            <a:spAutoFit/>
          </a:bodyPr>
          <a:lstStyle/>
          <a:p>
            <a:r>
              <a:rPr lang="en-US" b="1" dirty="0"/>
              <a:t>YES</a:t>
            </a:r>
          </a:p>
        </p:txBody>
      </p:sp>
      <p:sp>
        <p:nvSpPr>
          <p:cNvPr id="20" name="TextBox 19">
            <a:extLst>
              <a:ext uri="{FF2B5EF4-FFF2-40B4-BE49-F238E27FC236}">
                <a16:creationId xmlns="" xmlns:a16="http://schemas.microsoft.com/office/drawing/2014/main" id="{C161EBE3-B172-4767-B7D6-8015BC577B85}"/>
              </a:ext>
            </a:extLst>
          </p:cNvPr>
          <p:cNvSpPr txBox="1"/>
          <p:nvPr/>
        </p:nvSpPr>
        <p:spPr>
          <a:xfrm>
            <a:off x="6973675" y="1597441"/>
            <a:ext cx="1090670" cy="369332"/>
          </a:xfrm>
          <a:prstGeom prst="rect">
            <a:avLst/>
          </a:prstGeom>
          <a:noFill/>
        </p:spPr>
        <p:txBody>
          <a:bodyPr wrap="square" rtlCol="0">
            <a:spAutoFit/>
          </a:bodyPr>
          <a:lstStyle/>
          <a:p>
            <a:r>
              <a:rPr lang="en-US" b="1" dirty="0"/>
              <a:t>NO</a:t>
            </a:r>
          </a:p>
        </p:txBody>
      </p:sp>
    </p:spTree>
    <p:extLst>
      <p:ext uri="{BB962C8B-B14F-4D97-AF65-F5344CB8AC3E}">
        <p14:creationId xmlns:p14="http://schemas.microsoft.com/office/powerpoint/2010/main" val="90113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4980" y="-695249"/>
            <a:ext cx="1958622" cy="2456316"/>
          </a:xfrm>
        </p:spPr>
        <p:txBody>
          <a:bodyPr/>
          <a:lstStyle/>
          <a:p>
            <a:r>
              <a:rPr lang="en-US" dirty="0"/>
              <a:t>Follow-Up Care</a:t>
            </a:r>
          </a:p>
        </p:txBody>
      </p:sp>
      <p:sp>
        <p:nvSpPr>
          <p:cNvPr id="2" name="Slide Number Placeholder 1">
            <a:extLst>
              <a:ext uri="{FF2B5EF4-FFF2-40B4-BE49-F238E27FC236}">
                <a16:creationId xmlns="" xmlns:a16="http://schemas.microsoft.com/office/drawing/2014/main" id="{3F7651B6-8EBA-466B-B999-958FE080AA20}"/>
              </a:ext>
            </a:extLst>
          </p:cNvPr>
          <p:cNvSpPr>
            <a:spLocks noGrp="1"/>
          </p:cNvSpPr>
          <p:nvPr>
            <p:ph type="sldNum" sz="quarter" idx="10"/>
          </p:nvPr>
        </p:nvSpPr>
        <p:spPr/>
        <p:txBody>
          <a:bodyPr/>
          <a:lstStyle/>
          <a:p>
            <a:fld id="{BC567560-E4A0-49F2-8B03-66FCD913B299}" type="slidenum">
              <a:rPr lang="en-US" smtClean="0"/>
              <a:t>11</a:t>
            </a:fld>
            <a:endParaRPr lang="en-US"/>
          </a:p>
        </p:txBody>
      </p:sp>
      <p:pic>
        <p:nvPicPr>
          <p:cNvPr id="5" name="Picture 4">
            <a:extLst>
              <a:ext uri="{FF2B5EF4-FFF2-40B4-BE49-F238E27FC236}">
                <a16:creationId xmlns="" xmlns:a16="http://schemas.microsoft.com/office/drawing/2014/main" id="{66916F5F-E6AE-4325-9251-753589AF7AA6}"/>
              </a:ext>
            </a:extLst>
          </p:cNvPr>
          <p:cNvPicPr>
            <a:picLocks noChangeAspect="1"/>
          </p:cNvPicPr>
          <p:nvPr/>
        </p:nvPicPr>
        <p:blipFill>
          <a:blip r:embed="rId3"/>
          <a:stretch>
            <a:fillRect/>
          </a:stretch>
        </p:blipFill>
        <p:spPr>
          <a:xfrm>
            <a:off x="2593358" y="269875"/>
            <a:ext cx="4272360" cy="6451600"/>
          </a:xfrm>
          <a:prstGeom prst="rect">
            <a:avLst/>
          </a:prstGeom>
        </p:spPr>
      </p:pic>
    </p:spTree>
    <p:extLst>
      <p:ext uri="{BB962C8B-B14F-4D97-AF65-F5344CB8AC3E}">
        <p14:creationId xmlns:p14="http://schemas.microsoft.com/office/powerpoint/2010/main" val="409653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25CB004-274C-4C99-B36B-603F22821A26}"/>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12</a:t>
            </a:fld>
            <a:endParaRPr lang="en-US"/>
          </a:p>
        </p:txBody>
      </p:sp>
      <p:sp>
        <p:nvSpPr>
          <p:cNvPr id="3" name="Title 2">
            <a:extLst>
              <a:ext uri="{FF2B5EF4-FFF2-40B4-BE49-F238E27FC236}">
                <a16:creationId xmlns="" xmlns:a16="http://schemas.microsoft.com/office/drawing/2014/main" id="{8D2D3436-1BE5-424C-A559-EBEEE1BC2748}"/>
              </a:ext>
            </a:extLst>
          </p:cNvPr>
          <p:cNvSpPr>
            <a:spLocks noGrp="1"/>
          </p:cNvSpPr>
          <p:nvPr>
            <p:ph type="ctrTitle"/>
          </p:nvPr>
        </p:nvSpPr>
        <p:spPr/>
        <p:txBody>
          <a:bodyPr/>
          <a:lstStyle/>
          <a:p>
            <a:r>
              <a:rPr lang="en-US" dirty="0"/>
              <a:t>Session 21:</a:t>
            </a:r>
            <a:br>
              <a:rPr lang="en-US" dirty="0"/>
            </a:br>
            <a:r>
              <a:rPr lang="en-US" dirty="0"/>
              <a:t>Surgical Complications</a:t>
            </a:r>
          </a:p>
        </p:txBody>
      </p:sp>
    </p:spTree>
    <p:extLst>
      <p:ext uri="{BB962C8B-B14F-4D97-AF65-F5344CB8AC3E}">
        <p14:creationId xmlns:p14="http://schemas.microsoft.com/office/powerpoint/2010/main" val="759415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E666595E-60F2-4542-9499-28DD2AF79DCA}"/>
              </a:ext>
            </a:extLst>
          </p:cNvPr>
          <p:cNvSpPr>
            <a:spLocks noGrp="1"/>
          </p:cNvSpPr>
          <p:nvPr>
            <p:ph type="sldNum" sz="quarter" idx="12"/>
          </p:nvPr>
        </p:nvSpPr>
        <p:spPr/>
        <p:txBody>
          <a:bodyPr/>
          <a:lstStyle/>
          <a:p>
            <a:fld id="{BC567560-E4A0-49F2-8B03-66FCD913B299}" type="slidenum">
              <a:rPr lang="en-US" smtClean="0"/>
              <a:t>13</a:t>
            </a:fld>
            <a:endParaRPr lang="en-US"/>
          </a:p>
        </p:txBody>
      </p:sp>
      <p:sp>
        <p:nvSpPr>
          <p:cNvPr id="3" name="Title 2">
            <a:extLst>
              <a:ext uri="{FF2B5EF4-FFF2-40B4-BE49-F238E27FC236}">
                <a16:creationId xmlns="" xmlns:a16="http://schemas.microsoft.com/office/drawing/2014/main" id="{E78C425E-A7EF-419B-814B-BAC547CD23B1}"/>
              </a:ext>
            </a:extLst>
          </p:cNvPr>
          <p:cNvSpPr>
            <a:spLocks noGrp="1"/>
          </p:cNvSpPr>
          <p:nvPr>
            <p:ph type="title"/>
          </p:nvPr>
        </p:nvSpPr>
        <p:spPr/>
        <p:txBody>
          <a:bodyPr/>
          <a:lstStyle/>
          <a:p>
            <a:r>
              <a:rPr lang="en-US" dirty="0"/>
              <a:t>Surgical Complications</a:t>
            </a:r>
          </a:p>
        </p:txBody>
      </p:sp>
      <p:sp>
        <p:nvSpPr>
          <p:cNvPr id="2" name="Content Placeholder 1">
            <a:extLst>
              <a:ext uri="{FF2B5EF4-FFF2-40B4-BE49-F238E27FC236}">
                <a16:creationId xmlns="" xmlns:a16="http://schemas.microsoft.com/office/drawing/2014/main" id="{3DBEB9A0-378A-428E-91BE-447AABC89398}"/>
              </a:ext>
            </a:extLst>
          </p:cNvPr>
          <p:cNvSpPr>
            <a:spLocks noGrp="1"/>
          </p:cNvSpPr>
          <p:nvPr>
            <p:ph idx="4294967295"/>
          </p:nvPr>
        </p:nvSpPr>
        <p:spPr>
          <a:xfrm>
            <a:off x="446163" y="1201479"/>
            <a:ext cx="8198108" cy="5404109"/>
          </a:xfrm>
        </p:spPr>
        <p:txBody>
          <a:bodyPr/>
          <a:lstStyle/>
          <a:p>
            <a:pPr marL="0" indent="0">
              <a:buNone/>
            </a:pPr>
            <a:r>
              <a:rPr lang="en-US" sz="2000" dirty="0">
                <a:solidFill>
                  <a:srgbClr val="174889"/>
                </a:solidFill>
              </a:rPr>
              <a:t>Recurrence</a:t>
            </a:r>
          </a:p>
          <a:p>
            <a:pPr marL="339725" lvl="1" indent="-182563">
              <a:buFont typeface="Arial" panose="020B0604020202020204" pitchFamily="34" charset="0"/>
              <a:buChar char="•"/>
            </a:pPr>
            <a:r>
              <a:rPr lang="en-US" sz="2000" dirty="0"/>
              <a:t>Recurrence of filaricele can be a problematic complication resulting from </a:t>
            </a:r>
            <a:r>
              <a:rPr lang="en-US" sz="2000" dirty="0" smtClean="0"/>
              <a:t>surgery. </a:t>
            </a:r>
            <a:endParaRPr lang="en-US" sz="2000" dirty="0"/>
          </a:p>
          <a:p>
            <a:pPr marL="339725" lvl="1" indent="-182563">
              <a:buFont typeface="Arial" panose="020B0604020202020204" pitchFamily="34" charset="0"/>
              <a:buChar char="•"/>
            </a:pPr>
            <a:r>
              <a:rPr lang="en-US" sz="2000" dirty="0"/>
              <a:t>Care should be taken to ensure lymphatic vessels are not ruptured during surgery and are cauterized or sealed prior to finishing the </a:t>
            </a:r>
            <a:r>
              <a:rPr lang="en-US" sz="2000" dirty="0" smtClean="0"/>
              <a:t>procedure.</a:t>
            </a:r>
            <a:endParaRPr lang="en-US" sz="2000" dirty="0"/>
          </a:p>
          <a:p>
            <a:pPr marL="339725" lvl="1" indent="-182563">
              <a:buFont typeface="Arial" panose="020B0604020202020204" pitchFamily="34" charset="0"/>
              <a:buChar char="•"/>
            </a:pPr>
            <a:r>
              <a:rPr lang="en-US" sz="2000" dirty="0"/>
              <a:t>Recent research indicates that excision may lead to less likelihood of recurrence, but more research needs to be </a:t>
            </a:r>
            <a:r>
              <a:rPr lang="en-US" sz="2000" dirty="0" smtClean="0"/>
              <a:t>done.</a:t>
            </a:r>
            <a:endParaRPr lang="en-US" sz="2000" dirty="0"/>
          </a:p>
          <a:p>
            <a:pPr marL="0" indent="0">
              <a:spcBef>
                <a:spcPts val="600"/>
              </a:spcBef>
              <a:buNone/>
            </a:pPr>
            <a:r>
              <a:rPr lang="en-US" sz="2000" dirty="0">
                <a:solidFill>
                  <a:srgbClr val="174889"/>
                </a:solidFill>
              </a:rPr>
              <a:t>Hematoma </a:t>
            </a:r>
          </a:p>
          <a:p>
            <a:pPr marL="339725" lvl="1" indent="-182563">
              <a:buFont typeface="Arial" panose="020B0604020202020204" pitchFamily="34" charset="0"/>
              <a:buChar char="•"/>
            </a:pPr>
            <a:r>
              <a:rPr lang="en-US" sz="2000" dirty="0"/>
              <a:t>Can be avoided by ensuring hemostasis before closing the incision and by providing supportive bandaging for the surgical </a:t>
            </a:r>
            <a:r>
              <a:rPr lang="en-US" sz="2000" dirty="0" smtClean="0"/>
              <a:t>wound.</a:t>
            </a:r>
            <a:endParaRPr lang="en-US" sz="2000" dirty="0"/>
          </a:p>
          <a:p>
            <a:pPr marL="339725" lvl="1" indent="-182563">
              <a:buFont typeface="Arial" panose="020B0604020202020204" pitchFamily="34" charset="0"/>
              <a:buChar char="•"/>
            </a:pPr>
            <a:r>
              <a:rPr lang="en-US" sz="2000" dirty="0"/>
              <a:t>If hematoma develops, it is best </a:t>
            </a:r>
            <a:r>
              <a:rPr lang="en-US" sz="2000" b="1" dirty="0"/>
              <a:t>not</a:t>
            </a:r>
            <a:r>
              <a:rPr lang="en-US" sz="2000" dirty="0"/>
              <a:t> to drain it because it could cause </a:t>
            </a:r>
            <a:r>
              <a:rPr lang="en-US" sz="2000" dirty="0" smtClean="0"/>
              <a:t>infection. </a:t>
            </a:r>
            <a:endParaRPr lang="en-US" sz="2000" dirty="0"/>
          </a:p>
          <a:p>
            <a:pPr marL="339725" lvl="1" indent="-182563">
              <a:buFont typeface="Arial" panose="020B0604020202020204" pitchFamily="34" charset="0"/>
              <a:buChar char="•"/>
            </a:pPr>
            <a:r>
              <a:rPr lang="en-US" sz="2000" dirty="0"/>
              <a:t>It should resolve over time and patients should be instructed to wear supportive underwear, elevate and avoid strenuous activity for two </a:t>
            </a:r>
            <a:r>
              <a:rPr lang="en-US" sz="2000" dirty="0" smtClean="0"/>
              <a:t>weeks.</a:t>
            </a:r>
            <a:endParaRPr lang="en-US" sz="1800" dirty="0"/>
          </a:p>
        </p:txBody>
      </p:sp>
    </p:spTree>
    <p:extLst>
      <p:ext uri="{BB962C8B-B14F-4D97-AF65-F5344CB8AC3E}">
        <p14:creationId xmlns:p14="http://schemas.microsoft.com/office/powerpoint/2010/main" val="394340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F324D51-DF32-4287-849B-4AA4C66CAAE5}"/>
              </a:ext>
            </a:extLst>
          </p:cNvPr>
          <p:cNvSpPr>
            <a:spLocks noGrp="1"/>
          </p:cNvSpPr>
          <p:nvPr>
            <p:ph type="title"/>
          </p:nvPr>
        </p:nvSpPr>
        <p:spPr/>
        <p:txBody>
          <a:bodyPr/>
          <a:lstStyle/>
          <a:p>
            <a:r>
              <a:rPr lang="en-US" dirty="0"/>
              <a:t>Surgical Complications</a:t>
            </a:r>
          </a:p>
        </p:txBody>
      </p:sp>
      <p:sp>
        <p:nvSpPr>
          <p:cNvPr id="2" name="Content Placeholder 1">
            <a:extLst>
              <a:ext uri="{FF2B5EF4-FFF2-40B4-BE49-F238E27FC236}">
                <a16:creationId xmlns="" xmlns:a16="http://schemas.microsoft.com/office/drawing/2014/main" id="{A6AC47AF-DBE2-4BA0-871B-250641AE288A}"/>
              </a:ext>
            </a:extLst>
          </p:cNvPr>
          <p:cNvSpPr>
            <a:spLocks noGrp="1"/>
          </p:cNvSpPr>
          <p:nvPr>
            <p:ph idx="1"/>
          </p:nvPr>
        </p:nvSpPr>
        <p:spPr/>
        <p:txBody>
          <a:bodyPr/>
          <a:lstStyle/>
          <a:p>
            <a:pPr marL="0" indent="0">
              <a:spcAft>
                <a:spcPts val="1200"/>
              </a:spcAft>
              <a:buNone/>
            </a:pPr>
            <a:r>
              <a:rPr lang="en-US" b="1" dirty="0">
                <a:solidFill>
                  <a:srgbClr val="174889"/>
                </a:solidFill>
              </a:rPr>
              <a:t>Infection and Wound Dehiscence</a:t>
            </a:r>
          </a:p>
          <a:p>
            <a:pPr marL="339725" lvl="1" indent="-182563">
              <a:buFont typeface="Arial" panose="020B0604020202020204" pitchFamily="34" charset="0"/>
              <a:buChar char="•"/>
            </a:pPr>
            <a:r>
              <a:rPr lang="en-US" dirty="0"/>
              <a:t>If infection occurs, ensure adequate drainage, clean </a:t>
            </a:r>
            <a:r>
              <a:rPr lang="en-US" dirty="0" smtClean="0"/>
              <a:t>frequently, </a:t>
            </a:r>
            <a:r>
              <a:rPr lang="en-US" dirty="0"/>
              <a:t>and change the dressing often</a:t>
            </a:r>
          </a:p>
          <a:p>
            <a:pPr marL="339725" lvl="1" indent="-182563">
              <a:buFont typeface="Arial" panose="020B0604020202020204" pitchFamily="34" charset="0"/>
              <a:buChar char="•"/>
            </a:pPr>
            <a:r>
              <a:rPr lang="en-US" dirty="0"/>
              <a:t>Serious infections should be treated with systematic </a:t>
            </a:r>
            <a:r>
              <a:rPr lang="en-US" dirty="0" smtClean="0"/>
              <a:t>antibiotics,</a:t>
            </a:r>
            <a:endParaRPr lang="en-US" dirty="0"/>
          </a:p>
          <a:p>
            <a:pPr marL="339725" lvl="1" indent="-182563">
              <a:buFont typeface="Arial" panose="020B0604020202020204" pitchFamily="34" charset="0"/>
              <a:buChar char="•"/>
            </a:pPr>
            <a:r>
              <a:rPr lang="en-US" dirty="0"/>
              <a:t>In the case of wound dehiscence, attempts should not be made to close the wound, but you should ensure that it is kept clean and </a:t>
            </a:r>
            <a:r>
              <a:rPr lang="en-US" dirty="0" smtClean="0"/>
              <a:t>dressed.</a:t>
            </a:r>
            <a:endParaRPr lang="en-US" dirty="0"/>
          </a:p>
          <a:p>
            <a:endParaRPr lang="en-US" dirty="0"/>
          </a:p>
        </p:txBody>
      </p:sp>
      <p:sp>
        <p:nvSpPr>
          <p:cNvPr id="4" name="Slide Number Placeholder 3">
            <a:extLst>
              <a:ext uri="{FF2B5EF4-FFF2-40B4-BE49-F238E27FC236}">
                <a16:creationId xmlns="" xmlns:a16="http://schemas.microsoft.com/office/drawing/2014/main" id="{F6743932-E194-4D3D-BC6C-946F07035BCC}"/>
              </a:ext>
            </a:extLst>
          </p:cNvPr>
          <p:cNvSpPr>
            <a:spLocks noGrp="1"/>
          </p:cNvSpPr>
          <p:nvPr>
            <p:ph type="sldNum" sz="quarter" idx="10"/>
          </p:nvPr>
        </p:nvSpPr>
        <p:spPr/>
        <p:txBody>
          <a:bodyPr/>
          <a:lstStyle/>
          <a:p>
            <a:fld id="{BC567560-E4A0-49F2-8B03-66FCD913B299}" type="slidenum">
              <a:rPr lang="en-US" smtClean="0"/>
              <a:t>14</a:t>
            </a:fld>
            <a:endParaRPr lang="en-US"/>
          </a:p>
        </p:txBody>
      </p:sp>
    </p:spTree>
    <p:extLst>
      <p:ext uri="{BB962C8B-B14F-4D97-AF65-F5344CB8AC3E}">
        <p14:creationId xmlns:p14="http://schemas.microsoft.com/office/powerpoint/2010/main" val="122748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C5D38110-4C7B-444F-BBF8-9A962760A6C3}"/>
              </a:ext>
            </a:extLst>
          </p:cNvPr>
          <p:cNvSpPr>
            <a:spLocks noGrp="1"/>
          </p:cNvSpPr>
          <p:nvPr>
            <p:ph type="sldNum" sz="quarter" idx="12"/>
          </p:nvPr>
        </p:nvSpPr>
        <p:spPr/>
        <p:txBody>
          <a:bodyPr/>
          <a:lstStyle/>
          <a:p>
            <a:fld id="{BC567560-E4A0-49F2-8B03-66FCD913B299}" type="slidenum">
              <a:rPr lang="en-US" smtClean="0"/>
              <a:pPr/>
              <a:t>15</a:t>
            </a:fld>
            <a:endParaRPr lang="en-US" dirty="0"/>
          </a:p>
        </p:txBody>
      </p:sp>
      <p:pic>
        <p:nvPicPr>
          <p:cNvPr id="4" name="Picture 9" descr="IMG_0497"/>
          <p:cNvPicPr>
            <a:picLocks noGrp="1" noChangeAspect="1" noChangeArrowheads="1"/>
          </p:cNvPicPr>
          <p:nvPr>
            <p:ph idx="4294967295"/>
          </p:nvPr>
        </p:nvPicPr>
        <p:blipFill>
          <a:blip r:embed="rId3">
            <a:extLst>
              <a:ext uri="{28A0092B-C50C-407E-A947-70E740481C1C}">
                <a14:useLocalDpi xmlns:a14="http://schemas.microsoft.com/office/drawing/2010/main"/>
              </a:ext>
            </a:extLst>
          </a:blip>
          <a:stretch>
            <a:fillRect/>
          </a:stretch>
        </p:blipFill>
        <p:spPr>
          <a:xfrm>
            <a:off x="1484313" y="1539875"/>
            <a:ext cx="6592887" cy="4945063"/>
          </a:xfrm>
          <a:ln>
            <a:solidFill>
              <a:schemeClr val="tx1"/>
            </a:solidFill>
          </a:ln>
        </p:spPr>
      </p:pic>
      <p:sp>
        <p:nvSpPr>
          <p:cNvPr id="6" name="Title 5">
            <a:extLst>
              <a:ext uri="{FF2B5EF4-FFF2-40B4-BE49-F238E27FC236}">
                <a16:creationId xmlns="" xmlns:a16="http://schemas.microsoft.com/office/drawing/2014/main" id="{3EE0B027-FD95-48BC-A2EC-26CBBE4F627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63284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59724FF-9998-4B22-97DA-5B5B014B1FBD}"/>
              </a:ext>
            </a:extLst>
          </p:cNvPr>
          <p:cNvSpPr>
            <a:spLocks noGrp="1"/>
          </p:cNvSpPr>
          <p:nvPr>
            <p:ph type="sldNum" sz="quarter" idx="12"/>
          </p:nvPr>
        </p:nvSpPr>
        <p:spPr/>
        <p:txBody>
          <a:bodyPr/>
          <a:lstStyle/>
          <a:p>
            <a:fld id="{BC567560-E4A0-49F2-8B03-66FCD913B299}" type="slidenum">
              <a:rPr lang="en-US" smtClean="0"/>
              <a:pPr/>
              <a:t>16</a:t>
            </a:fld>
            <a:endParaRPr lang="en-US" dirty="0"/>
          </a:p>
        </p:txBody>
      </p:sp>
      <p:pic>
        <p:nvPicPr>
          <p:cNvPr id="6" name="Content Placeholder 5">
            <a:extLst>
              <a:ext uri="{FF2B5EF4-FFF2-40B4-BE49-F238E27FC236}">
                <a16:creationId xmlns="" xmlns:a16="http://schemas.microsoft.com/office/drawing/2014/main" id="{284E60DE-944E-4329-A911-EF996C6DB285}"/>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2801938" y="950912"/>
            <a:ext cx="4241800" cy="5654675"/>
          </a:xfrm>
          <a:ln>
            <a:solidFill>
              <a:schemeClr val="tx1"/>
            </a:solidFill>
          </a:ln>
        </p:spPr>
      </p:pic>
      <p:sp>
        <p:nvSpPr>
          <p:cNvPr id="5" name="Title 4">
            <a:extLst>
              <a:ext uri="{FF2B5EF4-FFF2-40B4-BE49-F238E27FC236}">
                <a16:creationId xmlns="" xmlns:a16="http://schemas.microsoft.com/office/drawing/2014/main" id="{9C2F6353-17DE-42AC-ABD8-F85FEC3D54C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72052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02DB876A-3A6E-4B3E-A495-29031CC1A1C7}"/>
              </a:ext>
            </a:extLst>
          </p:cNvPr>
          <p:cNvSpPr>
            <a:spLocks noGrp="1"/>
          </p:cNvSpPr>
          <p:nvPr>
            <p:ph type="sldNum" sz="quarter" idx="12"/>
          </p:nvPr>
        </p:nvSpPr>
        <p:spPr/>
        <p:txBody>
          <a:bodyPr/>
          <a:lstStyle/>
          <a:p>
            <a:fld id="{BC567560-E4A0-49F2-8B03-66FCD913B299}" type="slidenum">
              <a:rPr lang="en-US" smtClean="0"/>
              <a:pPr/>
              <a:t>17</a:t>
            </a:fld>
            <a:endParaRPr lang="en-US" dirty="0"/>
          </a:p>
        </p:txBody>
      </p:sp>
      <p:pic>
        <p:nvPicPr>
          <p:cNvPr id="4" name="Picture 18" descr="IMG_0713"/>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1028700" y="1513327"/>
            <a:ext cx="6457950" cy="4843023"/>
          </a:xfrm>
          <a:noFill/>
          <a:ln>
            <a:solidFill>
              <a:schemeClr val="tx1"/>
            </a:solidFill>
          </a:ln>
        </p:spPr>
      </p:pic>
      <p:sp>
        <p:nvSpPr>
          <p:cNvPr id="6" name="Title 5">
            <a:extLst>
              <a:ext uri="{FF2B5EF4-FFF2-40B4-BE49-F238E27FC236}">
                <a16:creationId xmlns="" xmlns:a16="http://schemas.microsoft.com/office/drawing/2014/main" id="{0C2DDF49-2E81-45AD-A8BE-AC71730CDA3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35495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1BB0CF4F-BD9C-44B7-93CD-F8562EB5039A}"/>
              </a:ext>
            </a:extLst>
          </p:cNvPr>
          <p:cNvSpPr>
            <a:spLocks noGrp="1"/>
          </p:cNvSpPr>
          <p:nvPr>
            <p:ph type="sldNum" sz="quarter" idx="12"/>
          </p:nvPr>
        </p:nvSpPr>
        <p:spPr/>
        <p:txBody>
          <a:bodyPr/>
          <a:lstStyle/>
          <a:p>
            <a:fld id="{BC567560-E4A0-49F2-8B03-66FCD913B299}" type="slidenum">
              <a:rPr lang="en-US" smtClean="0"/>
              <a:pPr/>
              <a:t>18</a:t>
            </a:fld>
            <a:endParaRPr lang="en-US" dirty="0"/>
          </a:p>
        </p:txBody>
      </p:sp>
      <p:pic>
        <p:nvPicPr>
          <p:cNvPr id="5" name="Picture 4">
            <a:extLst>
              <a:ext uri="{FF2B5EF4-FFF2-40B4-BE49-F238E27FC236}">
                <a16:creationId xmlns="" xmlns:a16="http://schemas.microsoft.com/office/drawing/2014/main" id="{04D03869-5A8F-4A0A-84D7-5E0FF955C79B}"/>
              </a:ext>
            </a:extLst>
          </p:cNvPr>
          <p:cNvPicPr>
            <a:picLocks noChangeAspect="1"/>
          </p:cNvPicPr>
          <p:nvPr/>
        </p:nvPicPr>
        <p:blipFill>
          <a:blip r:embed="rId3"/>
          <a:stretch>
            <a:fillRect/>
          </a:stretch>
        </p:blipFill>
        <p:spPr>
          <a:xfrm>
            <a:off x="4965623" y="1695346"/>
            <a:ext cx="2984653" cy="4172164"/>
          </a:xfrm>
          <a:prstGeom prst="rect">
            <a:avLst/>
          </a:prstGeom>
        </p:spPr>
      </p:pic>
      <p:pic>
        <p:nvPicPr>
          <p:cNvPr id="6" name="Picture 5">
            <a:extLst>
              <a:ext uri="{FF2B5EF4-FFF2-40B4-BE49-F238E27FC236}">
                <a16:creationId xmlns="" xmlns:a16="http://schemas.microsoft.com/office/drawing/2014/main" id="{41E8E545-7F48-4D84-B4CB-383590EA11C6}"/>
              </a:ext>
            </a:extLst>
          </p:cNvPr>
          <p:cNvPicPr>
            <a:picLocks noChangeAspect="1"/>
          </p:cNvPicPr>
          <p:nvPr/>
        </p:nvPicPr>
        <p:blipFill>
          <a:blip r:embed="rId4"/>
          <a:stretch>
            <a:fillRect/>
          </a:stretch>
        </p:blipFill>
        <p:spPr>
          <a:xfrm>
            <a:off x="863970" y="1695346"/>
            <a:ext cx="3257717" cy="4038808"/>
          </a:xfrm>
          <a:prstGeom prst="rect">
            <a:avLst/>
          </a:prstGeom>
        </p:spPr>
      </p:pic>
      <p:sp>
        <p:nvSpPr>
          <p:cNvPr id="7" name="Rectangle 6">
            <a:extLst>
              <a:ext uri="{FF2B5EF4-FFF2-40B4-BE49-F238E27FC236}">
                <a16:creationId xmlns="" xmlns:a16="http://schemas.microsoft.com/office/drawing/2014/main" id="{D04018CE-5FA5-41A5-A446-3CC49C748EF1}"/>
              </a:ext>
            </a:extLst>
          </p:cNvPr>
          <p:cNvSpPr/>
          <p:nvPr/>
        </p:nvSpPr>
        <p:spPr>
          <a:xfrm>
            <a:off x="333993" y="6222994"/>
            <a:ext cx="7616283" cy="461665"/>
          </a:xfrm>
          <a:prstGeom prst="rect">
            <a:avLst/>
          </a:prstGeom>
        </p:spPr>
        <p:txBody>
          <a:bodyPr wrap="square">
            <a:spAutoFit/>
          </a:bodyPr>
          <a:lstStyle/>
          <a:p>
            <a:r>
              <a:rPr lang="en-US" sz="1200" b="1" dirty="0"/>
              <a:t>Source:</a:t>
            </a:r>
            <a:r>
              <a:rPr lang="en-US" sz="1200" dirty="0"/>
              <a:t> </a:t>
            </a:r>
            <a:r>
              <a:rPr lang="en-US" sz="1200" dirty="0" err="1"/>
              <a:t>Norões</a:t>
            </a:r>
            <a:r>
              <a:rPr lang="en-US" sz="1200" dirty="0"/>
              <a:t>, Joaquim &amp; Dreyer, </a:t>
            </a:r>
            <a:r>
              <a:rPr lang="en-US" sz="1200" dirty="0" err="1"/>
              <a:t>Gerusa</a:t>
            </a:r>
            <a:r>
              <a:rPr lang="en-US" sz="1200" dirty="0"/>
              <a:t>. (2010). A Mechanism for Chronic Filarial Hydrocele with Implications for Its Surgical Repair. </a:t>
            </a:r>
            <a:r>
              <a:rPr lang="en-US" sz="1200" dirty="0" err="1"/>
              <a:t>PLoS</a:t>
            </a:r>
            <a:r>
              <a:rPr lang="en-US" sz="1200" dirty="0"/>
              <a:t> neglected tropical diseases. 4. e695. 10.1371/journal.pntd.0000695. </a:t>
            </a:r>
          </a:p>
        </p:txBody>
      </p:sp>
    </p:spTree>
    <p:extLst>
      <p:ext uri="{BB962C8B-B14F-4D97-AF65-F5344CB8AC3E}">
        <p14:creationId xmlns:p14="http://schemas.microsoft.com/office/powerpoint/2010/main" val="353799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5952BC4-6BBE-4CA9-BED1-63D412A78B33}"/>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19</a:t>
            </a:fld>
            <a:endParaRPr lang="en-US"/>
          </a:p>
        </p:txBody>
      </p:sp>
      <p:sp>
        <p:nvSpPr>
          <p:cNvPr id="3" name="Title 2">
            <a:extLst>
              <a:ext uri="{FF2B5EF4-FFF2-40B4-BE49-F238E27FC236}">
                <a16:creationId xmlns="" xmlns:a16="http://schemas.microsoft.com/office/drawing/2014/main" id="{EAC381F1-C4C1-4C0B-B967-4FDB8953B412}"/>
              </a:ext>
            </a:extLst>
          </p:cNvPr>
          <p:cNvSpPr>
            <a:spLocks noGrp="1"/>
          </p:cNvSpPr>
          <p:nvPr>
            <p:ph type="ctrTitle"/>
          </p:nvPr>
        </p:nvSpPr>
        <p:spPr/>
        <p:txBody>
          <a:bodyPr/>
          <a:lstStyle/>
          <a:p>
            <a:r>
              <a:rPr lang="en-US" dirty="0"/>
              <a:t>Session 22:</a:t>
            </a:r>
            <a:br>
              <a:rPr lang="en-US" dirty="0"/>
            </a:br>
            <a:r>
              <a:rPr lang="en-US" dirty="0"/>
              <a:t>Discharge and Long-Term Follow-up</a:t>
            </a:r>
          </a:p>
        </p:txBody>
      </p:sp>
    </p:spTree>
    <p:extLst>
      <p:ext uri="{BB962C8B-B14F-4D97-AF65-F5344CB8AC3E}">
        <p14:creationId xmlns:p14="http://schemas.microsoft.com/office/powerpoint/2010/main" val="66920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1"/>
          <p:cNvSpPr>
            <a:spLocks noGrp="1"/>
          </p:cNvSpPr>
          <p:nvPr>
            <p:ph type="body" idx="1"/>
          </p:nvPr>
        </p:nvSpPr>
        <p:spPr>
          <a:xfrm>
            <a:off x="111369" y="4545691"/>
            <a:ext cx="8921261" cy="781502"/>
          </a:xfrm>
        </p:spPr>
        <p:txBody>
          <a:bodyPr/>
          <a:lstStyle/>
          <a:p>
            <a:pPr algn="ctr" eaLnBrk="1" hangingPunct="1"/>
            <a:r>
              <a:rPr lang="en-US" altLang="en-US" cap="none" dirty="0"/>
              <a:t>TRAINING ON FILARICELE SURGERY</a:t>
            </a:r>
          </a:p>
          <a:p>
            <a:pPr algn="ctr" eaLnBrk="1" hangingPunct="1"/>
            <a:r>
              <a:rPr lang="en-US" altLang="en-US" cap="none" dirty="0"/>
              <a:t>Section C</a:t>
            </a:r>
          </a:p>
        </p:txBody>
      </p:sp>
    </p:spTree>
    <p:extLst>
      <p:ext uri="{BB962C8B-B14F-4D97-AF65-F5344CB8AC3E}">
        <p14:creationId xmlns:p14="http://schemas.microsoft.com/office/powerpoint/2010/main" val="242966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3B0A0E-59E7-401A-8B84-F59B89255916}"/>
              </a:ext>
            </a:extLst>
          </p:cNvPr>
          <p:cNvSpPr>
            <a:spLocks noGrp="1"/>
          </p:cNvSpPr>
          <p:nvPr>
            <p:ph type="title"/>
          </p:nvPr>
        </p:nvSpPr>
        <p:spPr/>
        <p:txBody>
          <a:bodyPr/>
          <a:lstStyle/>
          <a:p>
            <a:r>
              <a:rPr lang="en-US" dirty="0"/>
              <a:t>Discharge Instructions</a:t>
            </a:r>
          </a:p>
        </p:txBody>
      </p:sp>
      <p:sp>
        <p:nvSpPr>
          <p:cNvPr id="3" name="Content Placeholder 2">
            <a:extLst>
              <a:ext uri="{FF2B5EF4-FFF2-40B4-BE49-F238E27FC236}">
                <a16:creationId xmlns="" xmlns:a16="http://schemas.microsoft.com/office/drawing/2014/main" id="{C68FF88A-0976-430C-910F-060934CC97F1}"/>
              </a:ext>
            </a:extLst>
          </p:cNvPr>
          <p:cNvSpPr>
            <a:spLocks noGrp="1"/>
          </p:cNvSpPr>
          <p:nvPr>
            <p:ph idx="1"/>
          </p:nvPr>
        </p:nvSpPr>
        <p:spPr>
          <a:xfrm>
            <a:off x="457200" y="1536700"/>
            <a:ext cx="8229600" cy="4949160"/>
          </a:xfrm>
        </p:spPr>
        <p:txBody>
          <a:bodyPr/>
          <a:lstStyle/>
          <a:p>
            <a:r>
              <a:rPr lang="en-US" sz="2200" b="0" dirty="0">
                <a:solidFill>
                  <a:schemeClr val="tx1"/>
                </a:solidFill>
              </a:rPr>
              <a:t>Give patient information about hygiene, bandage </a:t>
            </a:r>
            <a:r>
              <a:rPr lang="en-US" sz="2200" b="0" dirty="0" smtClean="0">
                <a:solidFill>
                  <a:schemeClr val="tx1"/>
                </a:solidFill>
              </a:rPr>
              <a:t>management, </a:t>
            </a:r>
            <a:r>
              <a:rPr lang="en-US" sz="2200" b="0" dirty="0">
                <a:solidFill>
                  <a:schemeClr val="tx1"/>
                </a:solidFill>
              </a:rPr>
              <a:t>and </a:t>
            </a:r>
            <a:r>
              <a:rPr lang="en-US" sz="2200" b="0" dirty="0" smtClean="0">
                <a:solidFill>
                  <a:schemeClr val="tx1"/>
                </a:solidFill>
              </a:rPr>
              <a:t>follow-up </a:t>
            </a:r>
            <a:r>
              <a:rPr lang="en-US" sz="2200" b="0" dirty="0">
                <a:solidFill>
                  <a:schemeClr val="tx1"/>
                </a:solidFill>
              </a:rPr>
              <a:t>visits, as well as patient satisfaction, </a:t>
            </a:r>
            <a:r>
              <a:rPr lang="en-US" sz="2200" b="0" dirty="0" smtClean="0">
                <a:solidFill>
                  <a:schemeClr val="tx1"/>
                </a:solidFill>
              </a:rPr>
              <a:t>concerns, </a:t>
            </a:r>
            <a:r>
              <a:rPr lang="en-US" sz="2200" b="0" dirty="0">
                <a:solidFill>
                  <a:schemeClr val="tx1"/>
                </a:solidFill>
              </a:rPr>
              <a:t>and potential problems for future </a:t>
            </a:r>
            <a:r>
              <a:rPr lang="en-US" sz="2200" b="0" dirty="0" smtClean="0">
                <a:solidFill>
                  <a:schemeClr val="tx1"/>
                </a:solidFill>
              </a:rPr>
              <a:t>management.</a:t>
            </a:r>
            <a:endParaRPr lang="en-US" sz="2200" b="0" dirty="0">
              <a:solidFill>
                <a:schemeClr val="tx1"/>
              </a:solidFill>
            </a:endParaRPr>
          </a:p>
          <a:p>
            <a:pPr>
              <a:spcAft>
                <a:spcPts val="300"/>
              </a:spcAft>
            </a:pPr>
            <a:r>
              <a:rPr lang="en-US" sz="2200" dirty="0"/>
              <a:t>It is recommended that instructive documents include the following information:</a:t>
            </a:r>
          </a:p>
          <a:p>
            <a:pPr lvl="1">
              <a:spcAft>
                <a:spcPts val="300"/>
              </a:spcAft>
              <a:buFont typeface="Arial" panose="020B0604020202020204" pitchFamily="34" charset="0"/>
              <a:buChar char="−"/>
            </a:pPr>
            <a:r>
              <a:rPr lang="en-US" sz="2200" dirty="0"/>
              <a:t>Date to remove the dressing</a:t>
            </a:r>
          </a:p>
          <a:p>
            <a:pPr lvl="1">
              <a:spcAft>
                <a:spcPts val="300"/>
              </a:spcAft>
              <a:buFont typeface="Arial" panose="020B0604020202020204" pitchFamily="34" charset="0"/>
              <a:buChar char="−"/>
            </a:pPr>
            <a:r>
              <a:rPr lang="en-US" sz="2200" dirty="0"/>
              <a:t>How to wash and re-dress the wound</a:t>
            </a:r>
          </a:p>
          <a:p>
            <a:pPr lvl="1">
              <a:spcAft>
                <a:spcPts val="300"/>
              </a:spcAft>
              <a:buFont typeface="Arial" panose="020B0604020202020204" pitchFamily="34" charset="0"/>
              <a:buChar char="−"/>
            </a:pPr>
            <a:r>
              <a:rPr lang="en-US" sz="2200" dirty="0"/>
              <a:t>How to take pain medication (if necessary) </a:t>
            </a:r>
          </a:p>
          <a:p>
            <a:pPr lvl="1">
              <a:spcAft>
                <a:spcPts val="300"/>
              </a:spcAft>
              <a:buFont typeface="Arial" panose="020B0604020202020204" pitchFamily="34" charset="0"/>
              <a:buChar char="−"/>
            </a:pPr>
            <a:r>
              <a:rPr lang="en-US" sz="2200" dirty="0"/>
              <a:t>When to return for follow up</a:t>
            </a:r>
          </a:p>
          <a:p>
            <a:pPr lvl="1">
              <a:buFont typeface="Arial" panose="020B0604020202020204" pitchFamily="34" charset="0"/>
              <a:buChar char="−"/>
            </a:pPr>
            <a:r>
              <a:rPr lang="en-US" sz="2200" dirty="0"/>
              <a:t>How to contact surgical team in case of issues </a:t>
            </a:r>
          </a:p>
          <a:p>
            <a:pPr marL="0" indent="0">
              <a:buNone/>
            </a:pPr>
            <a:r>
              <a:rPr lang="en-US" sz="1800" i="1" dirty="0">
                <a:solidFill>
                  <a:schemeClr val="tx1"/>
                </a:solidFill>
              </a:rPr>
              <a:t>Instructive materials should include pictures when possible and be printed in the patient’s </a:t>
            </a:r>
            <a:r>
              <a:rPr lang="en-US" sz="1800" i="1" dirty="0" smtClean="0">
                <a:solidFill>
                  <a:schemeClr val="tx1"/>
                </a:solidFill>
              </a:rPr>
              <a:t>language. </a:t>
            </a:r>
            <a:endParaRPr lang="en-US" sz="1800" i="1" dirty="0">
              <a:solidFill>
                <a:schemeClr val="tx1"/>
              </a:solidFill>
            </a:endParaRPr>
          </a:p>
          <a:p>
            <a:endParaRPr lang="en-US" dirty="0"/>
          </a:p>
        </p:txBody>
      </p:sp>
      <p:sp>
        <p:nvSpPr>
          <p:cNvPr id="4" name="Slide Number Placeholder 3">
            <a:extLst>
              <a:ext uri="{FF2B5EF4-FFF2-40B4-BE49-F238E27FC236}">
                <a16:creationId xmlns="" xmlns:a16="http://schemas.microsoft.com/office/drawing/2014/main" id="{86356812-B77A-42FE-A709-A45AA95189F8}"/>
              </a:ext>
            </a:extLst>
          </p:cNvPr>
          <p:cNvSpPr>
            <a:spLocks noGrp="1"/>
          </p:cNvSpPr>
          <p:nvPr>
            <p:ph type="sldNum" sz="quarter" idx="10"/>
          </p:nvPr>
        </p:nvSpPr>
        <p:spPr/>
        <p:txBody>
          <a:bodyPr/>
          <a:lstStyle/>
          <a:p>
            <a:fld id="{BC567560-E4A0-49F2-8B03-66FCD913B299}" type="slidenum">
              <a:rPr lang="en-US" smtClean="0"/>
              <a:pPr/>
              <a:t>20</a:t>
            </a:fld>
            <a:endParaRPr lang="en-US" dirty="0"/>
          </a:p>
        </p:txBody>
      </p:sp>
    </p:spTree>
    <p:extLst>
      <p:ext uri="{BB962C8B-B14F-4D97-AF65-F5344CB8AC3E}">
        <p14:creationId xmlns:p14="http://schemas.microsoft.com/office/powerpoint/2010/main" val="3982109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7"/>
          <p:cNvSpPr>
            <a:spLocks noGrp="1"/>
          </p:cNvSpPr>
          <p:nvPr>
            <p:ph type="title"/>
          </p:nvPr>
        </p:nvSpPr>
        <p:spPr bwMode="auto"/>
        <p:txBody>
          <a:bodyPr wrap="square" numCol="1" anchorCtr="0" compatLnSpc="1">
            <a:prstTxWarp prst="textNoShape">
              <a:avLst/>
            </a:prstTxWarp>
            <a:normAutofit/>
          </a:bodyPr>
          <a:lstStyle/>
          <a:p>
            <a:r>
              <a:rPr lang="en-US" altLang="en-US" cap="none" dirty="0"/>
              <a:t>Long-Ter</a:t>
            </a:r>
            <a:r>
              <a:rPr lang="en-US" altLang="en-US" dirty="0"/>
              <a:t>m Follow-up</a:t>
            </a:r>
            <a:endParaRPr lang="en-US" altLang="en-US" cap="none" dirty="0"/>
          </a:p>
        </p:txBody>
      </p:sp>
      <p:sp>
        <p:nvSpPr>
          <p:cNvPr id="46081" name="Content Placeholder 26"/>
          <p:cNvSpPr>
            <a:spLocks noGrp="1"/>
          </p:cNvSpPr>
          <p:nvPr>
            <p:ph idx="1"/>
          </p:nvPr>
        </p:nvSpPr>
        <p:spPr>
          <a:xfrm>
            <a:off x="457200" y="1536700"/>
            <a:ext cx="8058150" cy="4589463"/>
          </a:xfrm>
        </p:spPr>
        <p:txBody>
          <a:bodyPr/>
          <a:lstStyle/>
          <a:p>
            <a:pPr marL="0" indent="0">
              <a:buNone/>
            </a:pPr>
            <a:r>
              <a:rPr lang="en-US" b="1" dirty="0">
                <a:solidFill>
                  <a:srgbClr val="174889"/>
                </a:solidFill>
              </a:rPr>
              <a:t>Ideally, follow-up should be conducted at the following intervals: </a:t>
            </a:r>
          </a:p>
          <a:p>
            <a:pPr marL="548640" indent="-182880">
              <a:lnSpc>
                <a:spcPct val="150000"/>
              </a:lnSpc>
              <a:buFont typeface="Arial" panose="020B0604020202020204" pitchFamily="34" charset="0"/>
              <a:buChar char="•"/>
            </a:pPr>
            <a:r>
              <a:rPr lang="en-US" b="0" dirty="0">
                <a:solidFill>
                  <a:schemeClr val="tx1"/>
                </a:solidFill>
              </a:rPr>
              <a:t>1 month</a:t>
            </a:r>
          </a:p>
          <a:p>
            <a:pPr marL="548640" indent="-182880">
              <a:lnSpc>
                <a:spcPct val="150000"/>
              </a:lnSpc>
              <a:buFont typeface="Arial" panose="020B0604020202020204" pitchFamily="34" charset="0"/>
              <a:buChar char="•"/>
            </a:pPr>
            <a:r>
              <a:rPr lang="en-US" b="0" dirty="0">
                <a:solidFill>
                  <a:schemeClr val="tx1"/>
                </a:solidFill>
              </a:rPr>
              <a:t>3 months</a:t>
            </a:r>
          </a:p>
          <a:p>
            <a:pPr marL="548640" indent="-182880">
              <a:lnSpc>
                <a:spcPct val="150000"/>
              </a:lnSpc>
              <a:buFont typeface="Arial" panose="020B0604020202020204" pitchFamily="34" charset="0"/>
              <a:buChar char="•"/>
            </a:pPr>
            <a:r>
              <a:rPr lang="en-US" b="0" dirty="0">
                <a:solidFill>
                  <a:schemeClr val="tx1"/>
                </a:solidFill>
              </a:rPr>
              <a:t>6 months</a:t>
            </a:r>
          </a:p>
          <a:p>
            <a:pPr marL="548640" indent="-182880">
              <a:lnSpc>
                <a:spcPct val="150000"/>
              </a:lnSpc>
              <a:buFont typeface="Arial" panose="020B0604020202020204" pitchFamily="34" charset="0"/>
              <a:buChar char="•"/>
            </a:pPr>
            <a:r>
              <a:rPr lang="en-US" b="0" dirty="0">
                <a:solidFill>
                  <a:schemeClr val="tx1"/>
                </a:solidFill>
              </a:rPr>
              <a:t>1 year</a:t>
            </a:r>
          </a:p>
          <a:p>
            <a:pPr marL="548640" indent="-182880">
              <a:lnSpc>
                <a:spcPct val="150000"/>
              </a:lnSpc>
              <a:buFont typeface="Arial" panose="020B0604020202020204" pitchFamily="34" charset="0"/>
              <a:buChar char="•"/>
            </a:pPr>
            <a:r>
              <a:rPr lang="en-US" b="0" dirty="0">
                <a:solidFill>
                  <a:schemeClr val="tx1"/>
                </a:solidFill>
              </a:rPr>
              <a:t>3 – 5 years</a:t>
            </a:r>
          </a:p>
          <a:p>
            <a:pPr>
              <a:buFont typeface="Wingdings" panose="05000000000000000000" pitchFamily="2" charset="2"/>
              <a:buChar char="ü"/>
            </a:pPr>
            <a:endParaRPr lang="en-US" sz="2400" dirty="0">
              <a:solidFill>
                <a:schemeClr val="tx1"/>
              </a:solidFill>
            </a:endParaRPr>
          </a:p>
        </p:txBody>
      </p:sp>
      <p:sp>
        <p:nvSpPr>
          <p:cNvPr id="2" name="Slide Number Placeholder 1">
            <a:extLst>
              <a:ext uri="{FF2B5EF4-FFF2-40B4-BE49-F238E27FC236}">
                <a16:creationId xmlns="" xmlns:a16="http://schemas.microsoft.com/office/drawing/2014/main" id="{6AB55C1E-3156-4195-89E9-2B8620D45776}"/>
              </a:ext>
            </a:extLst>
          </p:cNvPr>
          <p:cNvSpPr>
            <a:spLocks noGrp="1"/>
          </p:cNvSpPr>
          <p:nvPr>
            <p:ph type="sldNum" sz="quarter" idx="10"/>
          </p:nvPr>
        </p:nvSpPr>
        <p:spPr/>
        <p:txBody>
          <a:bodyPr/>
          <a:lstStyle/>
          <a:p>
            <a:fld id="{BC567560-E4A0-49F2-8B03-66FCD913B299}" type="slidenum">
              <a:rPr lang="en-US" smtClean="0"/>
              <a:t>21</a:t>
            </a:fld>
            <a:endParaRPr lang="en-US"/>
          </a:p>
        </p:txBody>
      </p:sp>
    </p:spTree>
    <p:extLst>
      <p:ext uri="{BB962C8B-B14F-4D97-AF65-F5344CB8AC3E}">
        <p14:creationId xmlns:p14="http://schemas.microsoft.com/office/powerpoint/2010/main" val="428087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B0A32B-B222-43AA-809A-1D4AF51C0088}"/>
              </a:ext>
            </a:extLst>
          </p:cNvPr>
          <p:cNvSpPr>
            <a:spLocks noGrp="1"/>
          </p:cNvSpPr>
          <p:nvPr>
            <p:ph type="ctrTitle"/>
          </p:nvPr>
        </p:nvSpPr>
        <p:spPr/>
        <p:txBody>
          <a:bodyPr/>
          <a:lstStyle/>
          <a:p>
            <a:r>
              <a:rPr lang="en-US" dirty="0"/>
              <a:t>Video: Long-Term Follow-up</a:t>
            </a:r>
          </a:p>
        </p:txBody>
      </p:sp>
      <p:sp>
        <p:nvSpPr>
          <p:cNvPr id="3" name="Slide Number Placeholder 2">
            <a:extLst>
              <a:ext uri="{FF2B5EF4-FFF2-40B4-BE49-F238E27FC236}">
                <a16:creationId xmlns="" xmlns:a16="http://schemas.microsoft.com/office/drawing/2014/main" id="{89BFE632-3104-4279-9AA5-6AB94BCD3D6D}"/>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22</a:t>
            </a:fld>
            <a:endParaRPr lang="fr-FR"/>
          </a:p>
        </p:txBody>
      </p:sp>
    </p:spTree>
    <p:extLst>
      <p:ext uri="{BB962C8B-B14F-4D97-AF65-F5344CB8AC3E}">
        <p14:creationId xmlns:p14="http://schemas.microsoft.com/office/powerpoint/2010/main" val="38687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6092EAB-D061-4A92-A27F-966D5CDE05BB}"/>
              </a:ext>
            </a:extLst>
          </p:cNvPr>
          <p:cNvSpPr>
            <a:spLocks noGrp="1"/>
          </p:cNvSpPr>
          <p:nvPr>
            <p:ph type="title"/>
          </p:nvPr>
        </p:nvSpPr>
        <p:spPr/>
        <p:txBody>
          <a:bodyPr/>
          <a:lstStyle/>
          <a:p>
            <a:r>
              <a:rPr lang="en-US" dirty="0"/>
              <a:t>Follow-up Discussion</a:t>
            </a:r>
          </a:p>
        </p:txBody>
      </p:sp>
      <p:sp>
        <p:nvSpPr>
          <p:cNvPr id="2" name="Content Placeholder 1">
            <a:extLst>
              <a:ext uri="{FF2B5EF4-FFF2-40B4-BE49-F238E27FC236}">
                <a16:creationId xmlns="" xmlns:a16="http://schemas.microsoft.com/office/drawing/2014/main" id="{8FD61A33-5676-40FF-B2AC-AD031FEE1A1D}"/>
              </a:ext>
            </a:extLst>
          </p:cNvPr>
          <p:cNvSpPr>
            <a:spLocks noGrp="1"/>
          </p:cNvSpPr>
          <p:nvPr>
            <p:ph idx="1"/>
          </p:nvPr>
        </p:nvSpPr>
        <p:spPr/>
        <p:txBody>
          <a:bodyPr/>
          <a:lstStyle/>
          <a:p>
            <a:pPr>
              <a:spcAft>
                <a:spcPts val="1200"/>
              </a:spcAft>
            </a:pPr>
            <a:r>
              <a:rPr lang="en-US" b="0" dirty="0">
                <a:solidFill>
                  <a:schemeClr val="tx1"/>
                </a:solidFill>
              </a:rPr>
              <a:t>How does long-term follow-up and data collection benefit larger LF elimination efforts? </a:t>
            </a:r>
          </a:p>
          <a:p>
            <a:pPr>
              <a:spcAft>
                <a:spcPts val="1200"/>
              </a:spcAft>
            </a:pPr>
            <a:r>
              <a:rPr lang="en-US" b="0" dirty="0">
                <a:solidFill>
                  <a:schemeClr val="tx1"/>
                </a:solidFill>
              </a:rPr>
              <a:t>How does close pre-operative care affect surgical outcomes?</a:t>
            </a:r>
          </a:p>
          <a:p>
            <a:pPr>
              <a:spcAft>
                <a:spcPts val="1200"/>
              </a:spcAft>
            </a:pPr>
            <a:r>
              <a:rPr lang="en-US" b="0" dirty="0">
                <a:solidFill>
                  <a:schemeClr val="tx1"/>
                </a:solidFill>
              </a:rPr>
              <a:t>What information that you gathered when creating the management plan would you use to develop a post-surgery follow-up plan?</a:t>
            </a:r>
          </a:p>
        </p:txBody>
      </p:sp>
      <p:sp>
        <p:nvSpPr>
          <p:cNvPr id="4" name="Slide Number Placeholder 3">
            <a:extLst>
              <a:ext uri="{FF2B5EF4-FFF2-40B4-BE49-F238E27FC236}">
                <a16:creationId xmlns="" xmlns:a16="http://schemas.microsoft.com/office/drawing/2014/main" id="{12468C3D-2023-4662-90C7-A2AB996A4DE3}"/>
              </a:ext>
            </a:extLst>
          </p:cNvPr>
          <p:cNvSpPr>
            <a:spLocks noGrp="1"/>
          </p:cNvSpPr>
          <p:nvPr>
            <p:ph type="sldNum" sz="quarter" idx="10"/>
          </p:nvPr>
        </p:nvSpPr>
        <p:spPr/>
        <p:txBody>
          <a:bodyPr/>
          <a:lstStyle/>
          <a:p>
            <a:fld id="{BC567560-E4A0-49F2-8B03-66FCD913B299}" type="slidenum">
              <a:rPr lang="en-US" smtClean="0"/>
              <a:t>23</a:t>
            </a:fld>
            <a:endParaRPr lang="en-US"/>
          </a:p>
        </p:txBody>
      </p:sp>
    </p:spTree>
    <p:extLst>
      <p:ext uri="{BB962C8B-B14F-4D97-AF65-F5344CB8AC3E}">
        <p14:creationId xmlns:p14="http://schemas.microsoft.com/office/powerpoint/2010/main" val="398925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E1C6780-FA72-4B58-9D0C-C63698B792D0}"/>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24</a:t>
            </a:fld>
            <a:endParaRPr lang="en-US"/>
          </a:p>
        </p:txBody>
      </p:sp>
      <p:sp>
        <p:nvSpPr>
          <p:cNvPr id="3" name="Title 2">
            <a:extLst>
              <a:ext uri="{FF2B5EF4-FFF2-40B4-BE49-F238E27FC236}">
                <a16:creationId xmlns="" xmlns:a16="http://schemas.microsoft.com/office/drawing/2014/main" id="{69DAEC43-11E9-43DA-BBA6-1CEC5D7E8DA2}"/>
              </a:ext>
            </a:extLst>
          </p:cNvPr>
          <p:cNvSpPr>
            <a:spLocks noGrp="1"/>
          </p:cNvSpPr>
          <p:nvPr>
            <p:ph type="ctrTitle"/>
          </p:nvPr>
        </p:nvSpPr>
        <p:spPr/>
        <p:txBody>
          <a:bodyPr/>
          <a:lstStyle/>
          <a:p>
            <a:r>
              <a:rPr lang="en-US" dirty="0"/>
              <a:t>Session 23:</a:t>
            </a:r>
            <a:br>
              <a:rPr lang="en-US" dirty="0"/>
            </a:br>
            <a:r>
              <a:rPr lang="en-US" dirty="0"/>
              <a:t>Training Summary and Workshop Conclusion</a:t>
            </a:r>
          </a:p>
        </p:txBody>
      </p:sp>
    </p:spTree>
    <p:extLst>
      <p:ext uri="{BB962C8B-B14F-4D97-AF65-F5344CB8AC3E}">
        <p14:creationId xmlns:p14="http://schemas.microsoft.com/office/powerpoint/2010/main" val="679535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Summary of Preferred Practices</a:t>
            </a:r>
          </a:p>
        </p:txBody>
      </p:sp>
      <p:sp>
        <p:nvSpPr>
          <p:cNvPr id="2" name="Content Placeholder 1"/>
          <p:cNvSpPr>
            <a:spLocks noGrp="1"/>
          </p:cNvSpPr>
          <p:nvPr>
            <p:ph idx="1"/>
          </p:nvPr>
        </p:nvSpPr>
        <p:spPr>
          <a:xfrm>
            <a:off x="457200" y="1293849"/>
            <a:ext cx="8580474" cy="5461222"/>
          </a:xfrm>
        </p:spPr>
        <p:txBody>
          <a:bodyPr/>
          <a:lstStyle/>
          <a:p>
            <a:pPr marL="457200" indent="-457200">
              <a:spcAft>
                <a:spcPts val="300"/>
              </a:spcAft>
              <a:buAutoNum type="arabicParenR"/>
            </a:pPr>
            <a:r>
              <a:rPr lang="en-US" sz="2200" b="1" dirty="0">
                <a:solidFill>
                  <a:srgbClr val="174889"/>
                </a:solidFill>
              </a:rPr>
              <a:t>Nomenclature</a:t>
            </a:r>
          </a:p>
          <a:p>
            <a:pPr marL="574675" lvl="1" indent="-284163">
              <a:buFont typeface="Arial" panose="020B0604020202020204" pitchFamily="34" charset="0"/>
              <a:buChar char="•"/>
            </a:pPr>
            <a:r>
              <a:rPr lang="en-US" sz="2200" dirty="0"/>
              <a:t>The staging and grading system presented here from Capuano and Capuano is the recommended standard </a:t>
            </a:r>
            <a:r>
              <a:rPr lang="en-US" sz="2200" dirty="0" smtClean="0"/>
              <a:t>nomenclature. </a:t>
            </a:r>
            <a:endParaRPr lang="en-US" sz="2200" dirty="0"/>
          </a:p>
          <a:p>
            <a:pPr marL="457200" indent="-457200">
              <a:spcAft>
                <a:spcPts val="300"/>
              </a:spcAft>
              <a:buAutoNum type="arabicParenR"/>
            </a:pPr>
            <a:r>
              <a:rPr lang="en-US" sz="2200" b="1" dirty="0">
                <a:solidFill>
                  <a:srgbClr val="174889"/>
                </a:solidFill>
              </a:rPr>
              <a:t>Diagnosis and differential diagnosis</a:t>
            </a:r>
          </a:p>
          <a:p>
            <a:pPr marL="574675" lvl="1" indent="-284163">
              <a:spcAft>
                <a:spcPts val="300"/>
              </a:spcAft>
              <a:buFont typeface="Arial" panose="020B0604020202020204" pitchFamily="34" charset="0"/>
              <a:buChar char="•"/>
            </a:pPr>
            <a:r>
              <a:rPr lang="en-US" sz="2200" dirty="0"/>
              <a:t>Ultrasound is the preferred form of diagnosis because it can help distinguish between “simple” hydroceles and complex </a:t>
            </a:r>
            <a:r>
              <a:rPr lang="en-US" sz="2200" dirty="0" smtClean="0"/>
              <a:t>variants. </a:t>
            </a:r>
            <a:endParaRPr lang="en-US" sz="2200" dirty="0"/>
          </a:p>
          <a:p>
            <a:pPr marL="574675" lvl="1" indent="-284163">
              <a:buFont typeface="Arial" panose="020B0604020202020204" pitchFamily="34" charset="0"/>
              <a:buChar char="•"/>
            </a:pPr>
            <a:r>
              <a:rPr lang="en-US" sz="2200" dirty="0"/>
              <a:t>Transillumination is inferior to ultrasound in differentiating hydrocele from other scrotal </a:t>
            </a:r>
            <a:r>
              <a:rPr lang="en-US" sz="2200" dirty="0" smtClean="0"/>
              <a:t>pathology. </a:t>
            </a:r>
            <a:endParaRPr lang="en-US" sz="2200" dirty="0"/>
          </a:p>
          <a:p>
            <a:pPr marL="457200" indent="-457200">
              <a:spcAft>
                <a:spcPts val="300"/>
              </a:spcAft>
              <a:buAutoNum type="arabicParenR"/>
            </a:pPr>
            <a:r>
              <a:rPr lang="en-US" sz="2200" b="1" dirty="0">
                <a:solidFill>
                  <a:srgbClr val="174889"/>
                </a:solidFill>
              </a:rPr>
              <a:t>Surgical Team Process </a:t>
            </a:r>
          </a:p>
          <a:p>
            <a:pPr marL="574675" lvl="1" indent="-284163">
              <a:spcAft>
                <a:spcPts val="300"/>
              </a:spcAft>
              <a:buFont typeface="Arial" panose="020B0604020202020204" pitchFamily="34" charset="0"/>
              <a:buChar char="•"/>
            </a:pPr>
            <a:r>
              <a:rPr lang="en-US" sz="2200" dirty="0"/>
              <a:t>Use WHO Surgical Safety </a:t>
            </a:r>
            <a:r>
              <a:rPr lang="en-US" sz="2200" dirty="0" smtClean="0"/>
              <a:t>Checklist. </a:t>
            </a:r>
            <a:endParaRPr lang="en-US" sz="2200" dirty="0"/>
          </a:p>
          <a:p>
            <a:pPr marL="574675" lvl="1" indent="-284163">
              <a:buFont typeface="Arial" panose="020B0604020202020204" pitchFamily="34" charset="0"/>
              <a:buChar char="•"/>
            </a:pPr>
            <a:r>
              <a:rPr lang="en-US" sz="2200" dirty="0"/>
              <a:t>Proper instrument care and waste disposal is important for patient and staff </a:t>
            </a:r>
            <a:r>
              <a:rPr lang="en-US" sz="2200" dirty="0" smtClean="0"/>
              <a:t>safety. </a:t>
            </a:r>
            <a:endParaRPr lang="en-US" sz="2200" dirty="0"/>
          </a:p>
          <a:p>
            <a:pPr marL="457200" indent="-457200">
              <a:buAutoNum type="arabicParenR"/>
            </a:pPr>
            <a:endParaRPr lang="en-US" sz="2200" dirty="0"/>
          </a:p>
          <a:p>
            <a:pPr marL="976312" lvl="1" indent="-457200">
              <a:buAutoNum type="arabicParenR"/>
            </a:pPr>
            <a:endParaRPr lang="en-US" sz="2200" dirty="0"/>
          </a:p>
        </p:txBody>
      </p:sp>
      <p:sp>
        <p:nvSpPr>
          <p:cNvPr id="4" name="Slide Number Placeholder 3">
            <a:extLst>
              <a:ext uri="{FF2B5EF4-FFF2-40B4-BE49-F238E27FC236}">
                <a16:creationId xmlns="" xmlns:a16="http://schemas.microsoft.com/office/drawing/2014/main" id="{4F6108D5-1A8B-420A-92D5-0AB6F861C184}"/>
              </a:ext>
            </a:extLst>
          </p:cNvPr>
          <p:cNvSpPr>
            <a:spLocks noGrp="1"/>
          </p:cNvSpPr>
          <p:nvPr>
            <p:ph type="sldNum" sz="quarter" idx="10"/>
          </p:nvPr>
        </p:nvSpPr>
        <p:spPr/>
        <p:txBody>
          <a:bodyPr/>
          <a:lstStyle/>
          <a:p>
            <a:fld id="{BC567560-E4A0-49F2-8B03-66FCD913B299}" type="slidenum">
              <a:rPr lang="en-US" smtClean="0"/>
              <a:t>25</a:t>
            </a:fld>
            <a:endParaRPr lang="en-US"/>
          </a:p>
        </p:txBody>
      </p:sp>
    </p:spTree>
    <p:extLst>
      <p:ext uri="{BB962C8B-B14F-4D97-AF65-F5344CB8AC3E}">
        <p14:creationId xmlns:p14="http://schemas.microsoft.com/office/powerpoint/2010/main" val="3934726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Summary of Preferred Practices</a:t>
            </a:r>
          </a:p>
        </p:txBody>
      </p:sp>
      <p:sp>
        <p:nvSpPr>
          <p:cNvPr id="2" name="Content Placeholder 1"/>
          <p:cNvSpPr>
            <a:spLocks noGrp="1"/>
          </p:cNvSpPr>
          <p:nvPr>
            <p:ph idx="1"/>
          </p:nvPr>
        </p:nvSpPr>
        <p:spPr>
          <a:xfrm>
            <a:off x="457200" y="1222743"/>
            <a:ext cx="8229600" cy="5477465"/>
          </a:xfrm>
        </p:spPr>
        <p:txBody>
          <a:bodyPr/>
          <a:lstStyle/>
          <a:p>
            <a:pPr marL="457200" indent="-457200">
              <a:spcAft>
                <a:spcPts val="300"/>
              </a:spcAft>
              <a:buFont typeface="+mj-lt"/>
              <a:buAutoNum type="arabicParenR" startAt="4"/>
            </a:pPr>
            <a:r>
              <a:rPr lang="en-US" sz="2200" b="1" dirty="0">
                <a:solidFill>
                  <a:srgbClr val="174889"/>
                </a:solidFill>
              </a:rPr>
              <a:t>Surgical Technique</a:t>
            </a:r>
          </a:p>
          <a:p>
            <a:pPr marL="574675" lvl="1">
              <a:spcAft>
                <a:spcPts val="300"/>
              </a:spcAft>
              <a:buFont typeface="Arial" panose="020B0604020202020204" pitchFamily="34" charset="0"/>
              <a:buChar char="•"/>
            </a:pPr>
            <a:r>
              <a:rPr lang="en-US" sz="2200" dirty="0"/>
              <a:t>Resection/excision of the tunica vaginalis is preferred for all stages of LF </a:t>
            </a:r>
            <a:r>
              <a:rPr lang="en-US" sz="2200" dirty="0" smtClean="0"/>
              <a:t>hydrocele. </a:t>
            </a:r>
            <a:endParaRPr lang="en-US" sz="2200" dirty="0"/>
          </a:p>
          <a:p>
            <a:pPr marL="574675" lvl="1">
              <a:spcAft>
                <a:spcPts val="300"/>
              </a:spcAft>
              <a:buFont typeface="Arial" panose="020B0604020202020204" pitchFamily="34" charset="0"/>
              <a:buChar char="•"/>
            </a:pPr>
            <a:r>
              <a:rPr lang="en-US" sz="2200" dirty="0"/>
              <a:t>Surgeons should be prepared for hernia repair; mesh is recommended if </a:t>
            </a:r>
            <a:r>
              <a:rPr lang="en-US" sz="2200" dirty="0" smtClean="0"/>
              <a:t>available.</a:t>
            </a:r>
            <a:endParaRPr lang="en-US" sz="2200" dirty="0"/>
          </a:p>
          <a:p>
            <a:pPr marL="574675" lvl="1">
              <a:spcAft>
                <a:spcPts val="300"/>
              </a:spcAft>
              <a:buFont typeface="Arial" panose="020B0604020202020204" pitchFamily="34" charset="0"/>
              <a:buChar char="•"/>
            </a:pPr>
            <a:r>
              <a:rPr lang="en-US" sz="2200" dirty="0"/>
              <a:t>Electrocautery using diathermy is preferred in addition to suturing and vessel ligature for hemostasis. </a:t>
            </a:r>
          </a:p>
          <a:p>
            <a:pPr marL="574675" lvl="1">
              <a:buFont typeface="Arial" panose="020B0604020202020204" pitchFamily="34" charset="0"/>
              <a:buChar char="•"/>
            </a:pPr>
            <a:r>
              <a:rPr lang="en-US" sz="2200" dirty="0"/>
              <a:t>Parenteral antibiotics should be given within one hour before </a:t>
            </a:r>
            <a:r>
              <a:rPr lang="en-US" sz="2200" dirty="0" smtClean="0"/>
              <a:t>incision. </a:t>
            </a:r>
            <a:endParaRPr lang="en-US" sz="2200" dirty="0"/>
          </a:p>
          <a:p>
            <a:pPr marL="457200" indent="-457200">
              <a:spcAft>
                <a:spcPts val="300"/>
              </a:spcAft>
              <a:buAutoNum type="arabicParenR" startAt="4"/>
            </a:pPr>
            <a:r>
              <a:rPr lang="en-US" sz="2200" b="1" dirty="0">
                <a:solidFill>
                  <a:srgbClr val="174889"/>
                </a:solidFill>
              </a:rPr>
              <a:t>Post-operative Care </a:t>
            </a:r>
          </a:p>
          <a:p>
            <a:pPr marL="574675" lvl="1">
              <a:spcAft>
                <a:spcPts val="300"/>
              </a:spcAft>
              <a:buFont typeface="Arial" panose="020B0604020202020204" pitchFamily="34" charset="0"/>
              <a:buChar char="•"/>
            </a:pPr>
            <a:r>
              <a:rPr lang="en-US" sz="2200" dirty="0"/>
              <a:t>There should be a standardized care plan in place that can be tailored to the </a:t>
            </a:r>
            <a:r>
              <a:rPr lang="en-US" sz="2200" dirty="0" smtClean="0"/>
              <a:t>patient.</a:t>
            </a:r>
            <a:endParaRPr lang="en-US" sz="2200" dirty="0"/>
          </a:p>
          <a:p>
            <a:pPr marL="574675" lvl="1">
              <a:buFont typeface="Arial" panose="020B0604020202020204" pitchFamily="34" charset="0"/>
              <a:buChar char="•"/>
            </a:pPr>
            <a:r>
              <a:rPr lang="en-US" sz="2200" dirty="0"/>
              <a:t>Care plan should allow evaluation of outcomes as well as </a:t>
            </a:r>
            <a:r>
              <a:rPr lang="en-US" sz="2200" dirty="0" smtClean="0"/>
              <a:t>reporting. </a:t>
            </a:r>
            <a:endParaRPr lang="en-US" sz="2200" dirty="0"/>
          </a:p>
          <a:p>
            <a:pPr marL="0" indent="0">
              <a:buNone/>
            </a:pPr>
            <a:endParaRPr lang="en-US" sz="2200" dirty="0"/>
          </a:p>
          <a:p>
            <a:pPr marL="976312" lvl="1" indent="-457200">
              <a:buAutoNum type="arabicParenR"/>
            </a:pPr>
            <a:endParaRPr lang="en-US" dirty="0"/>
          </a:p>
        </p:txBody>
      </p:sp>
      <p:sp>
        <p:nvSpPr>
          <p:cNvPr id="4" name="Slide Number Placeholder 3">
            <a:extLst>
              <a:ext uri="{FF2B5EF4-FFF2-40B4-BE49-F238E27FC236}">
                <a16:creationId xmlns="" xmlns:a16="http://schemas.microsoft.com/office/drawing/2014/main" id="{CAE199B7-757A-45ED-919F-22DB6A0ABFE8}"/>
              </a:ext>
            </a:extLst>
          </p:cNvPr>
          <p:cNvSpPr>
            <a:spLocks noGrp="1"/>
          </p:cNvSpPr>
          <p:nvPr>
            <p:ph type="sldNum" sz="quarter" idx="10"/>
          </p:nvPr>
        </p:nvSpPr>
        <p:spPr/>
        <p:txBody>
          <a:bodyPr/>
          <a:lstStyle/>
          <a:p>
            <a:fld id="{BC567560-E4A0-49F2-8B03-66FCD913B299}" type="slidenum">
              <a:rPr lang="en-US" smtClean="0"/>
              <a:t>26</a:t>
            </a:fld>
            <a:endParaRPr lang="en-US"/>
          </a:p>
        </p:txBody>
      </p:sp>
    </p:spTree>
    <p:extLst>
      <p:ext uri="{BB962C8B-B14F-4D97-AF65-F5344CB8AC3E}">
        <p14:creationId xmlns:p14="http://schemas.microsoft.com/office/powerpoint/2010/main" val="1809230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7"/>
          <p:cNvSpPr>
            <a:spLocks noGrp="1"/>
          </p:cNvSpPr>
          <p:nvPr>
            <p:ph type="title"/>
          </p:nvPr>
        </p:nvSpPr>
        <p:spPr bwMode="auto"/>
        <p:txBody>
          <a:bodyPr wrap="square" numCol="1" anchorCtr="0" compatLnSpc="1">
            <a:prstTxWarp prst="textNoShape">
              <a:avLst/>
            </a:prstTxWarp>
            <a:normAutofit/>
          </a:bodyPr>
          <a:lstStyle/>
          <a:p>
            <a:r>
              <a:rPr lang="en-US" altLang="en-US" cap="none" dirty="0"/>
              <a:t>Hydrocele Surgery Indicators</a:t>
            </a:r>
          </a:p>
        </p:txBody>
      </p:sp>
      <p:sp>
        <p:nvSpPr>
          <p:cNvPr id="46081" name="Content Placeholder 26"/>
          <p:cNvSpPr>
            <a:spLocks noGrp="1"/>
          </p:cNvSpPr>
          <p:nvPr>
            <p:ph idx="1"/>
          </p:nvPr>
        </p:nvSpPr>
        <p:spPr>
          <a:xfrm>
            <a:off x="457200" y="1536700"/>
            <a:ext cx="8442251" cy="5068887"/>
          </a:xfrm>
        </p:spPr>
        <p:txBody>
          <a:bodyPr/>
          <a:lstStyle/>
          <a:p>
            <a:r>
              <a:rPr lang="en-US" b="0" dirty="0">
                <a:solidFill>
                  <a:schemeClr val="tx1"/>
                </a:solidFill>
              </a:rPr>
              <a:t>The MMDP Project has developed a questionnaire including a chart review and a patient interview to be administered at </a:t>
            </a:r>
            <a:r>
              <a:rPr lang="en-US" b="0" dirty="0" smtClean="0">
                <a:solidFill>
                  <a:schemeClr val="tx1"/>
                </a:solidFill>
              </a:rPr>
              <a:t>Day </a:t>
            </a:r>
            <a:r>
              <a:rPr lang="en-US" b="0" dirty="0">
                <a:solidFill>
                  <a:schemeClr val="tx1"/>
                </a:solidFill>
              </a:rPr>
              <a:t>5 that covers all the recommended indicators including:</a:t>
            </a:r>
          </a:p>
          <a:p>
            <a:pPr lvl="1"/>
            <a:r>
              <a:rPr lang="en-US" b="0" dirty="0">
                <a:solidFill>
                  <a:schemeClr val="tx1"/>
                </a:solidFill>
              </a:rPr>
              <a:t>Hemorrhage</a:t>
            </a:r>
          </a:p>
          <a:p>
            <a:pPr lvl="1"/>
            <a:r>
              <a:rPr lang="en-US" b="0" dirty="0">
                <a:solidFill>
                  <a:schemeClr val="tx1"/>
                </a:solidFill>
              </a:rPr>
              <a:t>Hematoma</a:t>
            </a:r>
          </a:p>
          <a:p>
            <a:pPr lvl="1"/>
            <a:r>
              <a:rPr lang="en-US" b="0" dirty="0">
                <a:solidFill>
                  <a:schemeClr val="tx1"/>
                </a:solidFill>
              </a:rPr>
              <a:t>Infection</a:t>
            </a:r>
          </a:p>
          <a:p>
            <a:pPr>
              <a:spcBef>
                <a:spcPts val="1800"/>
              </a:spcBef>
            </a:pPr>
            <a:r>
              <a:rPr lang="en-US" b="0" dirty="0">
                <a:solidFill>
                  <a:schemeClr val="tx1"/>
                </a:solidFill>
              </a:rPr>
              <a:t>An additional questionnaire was also developed with a patient exam and interview at ~month 9. The questionnaire includes questions on recurrence, as well as any changes in the quality of life as perceived by the patient.</a:t>
            </a:r>
          </a:p>
        </p:txBody>
      </p:sp>
      <p:sp>
        <p:nvSpPr>
          <p:cNvPr id="2" name="Slide Number Placeholder 1">
            <a:extLst>
              <a:ext uri="{FF2B5EF4-FFF2-40B4-BE49-F238E27FC236}">
                <a16:creationId xmlns="" xmlns:a16="http://schemas.microsoft.com/office/drawing/2014/main" id="{EA342CB1-2441-4661-AEEE-FA91AC2B2EFA}"/>
              </a:ext>
            </a:extLst>
          </p:cNvPr>
          <p:cNvSpPr>
            <a:spLocks noGrp="1"/>
          </p:cNvSpPr>
          <p:nvPr>
            <p:ph type="sldNum" sz="quarter" idx="10"/>
          </p:nvPr>
        </p:nvSpPr>
        <p:spPr/>
        <p:txBody>
          <a:bodyPr/>
          <a:lstStyle/>
          <a:p>
            <a:fld id="{BC567560-E4A0-49F2-8B03-66FCD913B299}" type="slidenum">
              <a:rPr lang="en-US" smtClean="0"/>
              <a:t>27</a:t>
            </a:fld>
            <a:endParaRPr lang="en-US"/>
          </a:p>
        </p:txBody>
      </p:sp>
    </p:spTree>
    <p:extLst>
      <p:ext uri="{BB962C8B-B14F-4D97-AF65-F5344CB8AC3E}">
        <p14:creationId xmlns:p14="http://schemas.microsoft.com/office/powerpoint/2010/main" val="10898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1"/>
          <p:cNvSpPr>
            <a:spLocks noGrp="1"/>
          </p:cNvSpPr>
          <p:nvPr>
            <p:ph type="body" idx="1"/>
          </p:nvPr>
        </p:nvSpPr>
        <p:spPr>
          <a:xfrm>
            <a:off x="457200" y="4154940"/>
            <a:ext cx="8039527" cy="781502"/>
          </a:xfrm>
        </p:spPr>
        <p:txBody>
          <a:bodyPr/>
          <a:lstStyle/>
          <a:p>
            <a:pPr eaLnBrk="1" hangingPunct="1"/>
            <a:r>
              <a:rPr lang="en-US" altLang="en-US" cap="none" dirty="0">
                <a:solidFill>
                  <a:schemeClr val="tx1"/>
                </a:solidFill>
              </a:rPr>
              <a:t>THANK YOU</a:t>
            </a:r>
          </a:p>
        </p:txBody>
      </p:sp>
      <p:sp>
        <p:nvSpPr>
          <p:cNvPr id="4" name="Text Placeholder 6"/>
          <p:cNvSpPr txBox="1">
            <a:spLocks/>
          </p:cNvSpPr>
          <p:nvPr/>
        </p:nvSpPr>
        <p:spPr bwMode="auto">
          <a:xfrm>
            <a:off x="457200" y="4981559"/>
            <a:ext cx="63722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normAutofit/>
          </a:bodyPr>
          <a:lstStyle>
            <a:lvl1pPr marL="0" indent="0" algn="l" defTabSz="457200" rtl="0" eaLnBrk="1" fontAlgn="base" hangingPunct="1">
              <a:spcBef>
                <a:spcPct val="20000"/>
              </a:spcBef>
              <a:spcAft>
                <a:spcPct val="0"/>
              </a:spcAft>
              <a:buSzPts val="2000"/>
              <a:buFont typeface="Arial" charset="0"/>
              <a:buNone/>
              <a:defRPr sz="1600" kern="1200" cap="none" baseline="0">
                <a:solidFill>
                  <a:schemeClr val="tx1">
                    <a:lumMod val="85000"/>
                    <a:lumOff val="15000"/>
                  </a:schemeClr>
                </a:solidFill>
                <a:latin typeface="Arial" charset="0"/>
                <a:ea typeface="Arial" charset="0"/>
                <a:cs typeface="Arial" charset="0"/>
              </a:defRPr>
            </a:lvl1pPr>
            <a:lvl2pPr marL="457200" indent="0" algn="l" defTabSz="457200" rtl="0" eaLnBrk="1" fontAlgn="base" hangingPunct="1">
              <a:spcBef>
                <a:spcPct val="20000"/>
              </a:spcBef>
              <a:spcAft>
                <a:spcPct val="0"/>
              </a:spcAft>
              <a:buSzPts val="1600"/>
              <a:buFont typeface="Arial" charset="0"/>
              <a:buNone/>
              <a:defRPr sz="1800" kern="1200">
                <a:solidFill>
                  <a:schemeClr val="tx1">
                    <a:tint val="75000"/>
                  </a:schemeClr>
                </a:solidFill>
                <a:latin typeface="Arial" charset="0"/>
                <a:ea typeface="Arial" charset="0"/>
                <a:cs typeface="Arial" charset="0"/>
              </a:defRPr>
            </a:lvl2pPr>
            <a:lvl3pPr marL="914400" indent="0" algn="l" defTabSz="457200" rtl="0" eaLnBrk="1" fontAlgn="base" hangingPunct="1">
              <a:spcBef>
                <a:spcPct val="20000"/>
              </a:spcBef>
              <a:spcAft>
                <a:spcPct val="0"/>
              </a:spcAft>
              <a:buSzPts val="1400"/>
              <a:buFont typeface="Arial" charset="0"/>
              <a:buNone/>
              <a:defRPr sz="1600" kern="1200">
                <a:solidFill>
                  <a:schemeClr val="tx1">
                    <a:tint val="75000"/>
                  </a:schemeClr>
                </a:solidFill>
                <a:latin typeface="Arial" charset="0"/>
                <a:ea typeface="Arial" charset="0"/>
                <a:cs typeface="Arial" charset="0"/>
              </a:defRPr>
            </a:lvl3pPr>
            <a:lvl4pPr marL="1371600" indent="0" algn="l" defTabSz="457200" rtl="0" eaLnBrk="1" fontAlgn="base" hangingPunct="1">
              <a:spcBef>
                <a:spcPct val="20000"/>
              </a:spcBef>
              <a:spcAft>
                <a:spcPct val="0"/>
              </a:spcAft>
              <a:buSzPts val="1200"/>
              <a:buFont typeface="Arial" charset="0"/>
              <a:buNone/>
              <a:defRPr sz="1400" kern="1200">
                <a:solidFill>
                  <a:schemeClr val="tx1">
                    <a:tint val="75000"/>
                  </a:schemeClr>
                </a:solidFill>
                <a:latin typeface="Arial" charset="0"/>
                <a:ea typeface="Arial" charset="0"/>
                <a:cs typeface="Arial" charset="0"/>
              </a:defRPr>
            </a:lvl4pPr>
            <a:lvl5pPr marL="1828800" indent="0" algn="l" defTabSz="457200" rtl="0" eaLnBrk="1" fontAlgn="base" hangingPunct="1">
              <a:spcBef>
                <a:spcPct val="20000"/>
              </a:spcBef>
              <a:spcAft>
                <a:spcPct val="0"/>
              </a:spcAft>
              <a:buSzPts val="1200"/>
              <a:buFont typeface="Arial" charset="0"/>
              <a:buNone/>
              <a:defRPr sz="1400" kern="1200">
                <a:solidFill>
                  <a:schemeClr val="tx1">
                    <a:tint val="75000"/>
                  </a:schemeClr>
                </a:solidFill>
                <a:latin typeface="Arial" charset="0"/>
                <a:ea typeface="Arial" charset="0"/>
                <a:cs typeface="Arial" charset="0"/>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ja-JP" altLang="en-US" i="1" dirty="0">
                <a:solidFill>
                  <a:srgbClr val="174889"/>
                </a:solidFill>
              </a:rPr>
              <a:t>“</a:t>
            </a:r>
            <a:r>
              <a:rPr lang="en-US" altLang="ja-JP" i="1" dirty="0">
                <a:solidFill>
                  <a:srgbClr val="174889"/>
                </a:solidFill>
              </a:rPr>
              <a:t>Although the world is full of suffering, it is also full of overcoming it.</a:t>
            </a:r>
            <a:r>
              <a:rPr lang="ja-JP" altLang="en-US" i="1" dirty="0">
                <a:solidFill>
                  <a:srgbClr val="174889"/>
                </a:solidFill>
              </a:rPr>
              <a:t>”</a:t>
            </a:r>
            <a:r>
              <a:rPr lang="en-US" altLang="ja-JP" i="1" dirty="0">
                <a:solidFill>
                  <a:srgbClr val="174889"/>
                </a:solidFill>
              </a:rPr>
              <a:t> -Helen Keller</a:t>
            </a:r>
            <a:endParaRPr lang="en-US" altLang="en-US" i="1" dirty="0">
              <a:solidFill>
                <a:srgbClr val="174889"/>
              </a:solidFill>
            </a:endParaRPr>
          </a:p>
        </p:txBody>
      </p:sp>
    </p:spTree>
    <p:extLst>
      <p:ext uri="{BB962C8B-B14F-4D97-AF65-F5344CB8AC3E}">
        <p14:creationId xmlns:p14="http://schemas.microsoft.com/office/powerpoint/2010/main" val="252670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29C70A7-4C36-446A-999D-D91B6B4E9870}"/>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3</a:t>
            </a:fld>
            <a:endParaRPr lang="en-US"/>
          </a:p>
        </p:txBody>
      </p:sp>
      <p:sp>
        <p:nvSpPr>
          <p:cNvPr id="3" name="Title 2">
            <a:extLst>
              <a:ext uri="{FF2B5EF4-FFF2-40B4-BE49-F238E27FC236}">
                <a16:creationId xmlns="" xmlns:a16="http://schemas.microsoft.com/office/drawing/2014/main" id="{69A9E37B-1973-41AA-9E12-49ED5D428BFD}"/>
              </a:ext>
            </a:extLst>
          </p:cNvPr>
          <p:cNvSpPr>
            <a:spLocks noGrp="1"/>
          </p:cNvSpPr>
          <p:nvPr>
            <p:ph type="ctrTitle"/>
          </p:nvPr>
        </p:nvSpPr>
        <p:spPr/>
        <p:txBody>
          <a:bodyPr/>
          <a:lstStyle/>
          <a:p>
            <a:r>
              <a:rPr lang="en-US" dirty="0"/>
              <a:t>Session 20:</a:t>
            </a:r>
            <a:br>
              <a:rPr lang="en-US" dirty="0"/>
            </a:br>
            <a:r>
              <a:rPr lang="en-US" dirty="0"/>
              <a:t>Follow-Up Care</a:t>
            </a:r>
          </a:p>
        </p:txBody>
      </p:sp>
    </p:spTree>
    <p:extLst>
      <p:ext uri="{BB962C8B-B14F-4D97-AF65-F5344CB8AC3E}">
        <p14:creationId xmlns:p14="http://schemas.microsoft.com/office/powerpoint/2010/main" val="89499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7"/>
          <p:cNvSpPr>
            <a:spLocks noGrp="1"/>
          </p:cNvSpPr>
          <p:nvPr>
            <p:ph type="title"/>
          </p:nvPr>
        </p:nvSpPr>
        <p:spPr bwMode="auto"/>
        <p:txBody>
          <a:bodyPr wrap="square" numCol="1" anchorCtr="0" compatLnSpc="1">
            <a:prstTxWarp prst="textNoShape">
              <a:avLst/>
            </a:prstTxWarp>
            <a:normAutofit/>
          </a:bodyPr>
          <a:lstStyle/>
          <a:p>
            <a:r>
              <a:rPr lang="en-US" altLang="en-US" cap="none" dirty="0"/>
              <a:t>Follow-Up Care</a:t>
            </a:r>
          </a:p>
        </p:txBody>
      </p:sp>
      <p:sp>
        <p:nvSpPr>
          <p:cNvPr id="46081" name="Content Placeholder 26"/>
          <p:cNvSpPr>
            <a:spLocks noGrp="1"/>
          </p:cNvSpPr>
          <p:nvPr>
            <p:ph idx="1"/>
          </p:nvPr>
        </p:nvSpPr>
        <p:spPr>
          <a:xfrm>
            <a:off x="457200" y="1536700"/>
            <a:ext cx="8229600" cy="4917263"/>
          </a:xfrm>
        </p:spPr>
        <p:txBody>
          <a:bodyPr/>
          <a:lstStyle/>
          <a:p>
            <a:r>
              <a:rPr lang="en-US" b="0" dirty="0">
                <a:solidFill>
                  <a:schemeClr val="tx1"/>
                </a:solidFill>
              </a:rPr>
              <a:t>Close post-operative follow-up is essential because any post-operative infection can very quickly become dangerous in this warm, moist part of the body, even more so in a tropical climate under conditions where access to resources for personal hygiene is </a:t>
            </a:r>
            <a:r>
              <a:rPr lang="en-US" b="0" dirty="0" smtClean="0">
                <a:solidFill>
                  <a:schemeClr val="tx1"/>
                </a:solidFill>
              </a:rPr>
              <a:t>low.</a:t>
            </a:r>
            <a:endParaRPr lang="en-US" b="0" dirty="0">
              <a:solidFill>
                <a:schemeClr val="tx1"/>
              </a:solidFill>
            </a:endParaRPr>
          </a:p>
          <a:p>
            <a:pPr>
              <a:spcBef>
                <a:spcPts val="1800"/>
              </a:spcBef>
            </a:pPr>
            <a:r>
              <a:rPr lang="en-US" b="0" dirty="0">
                <a:solidFill>
                  <a:schemeClr val="tx1"/>
                </a:solidFill>
              </a:rPr>
              <a:t>The following video will review:</a:t>
            </a:r>
          </a:p>
          <a:p>
            <a:pPr lvl="1">
              <a:spcBef>
                <a:spcPts val="300"/>
              </a:spcBef>
              <a:spcAft>
                <a:spcPts val="300"/>
              </a:spcAft>
            </a:pPr>
            <a:r>
              <a:rPr lang="en-US" b="0" dirty="0">
                <a:solidFill>
                  <a:schemeClr val="tx1"/>
                </a:solidFill>
              </a:rPr>
              <a:t>Technique for dressing changes</a:t>
            </a:r>
          </a:p>
          <a:p>
            <a:pPr lvl="1">
              <a:spcBef>
                <a:spcPts val="300"/>
              </a:spcBef>
              <a:spcAft>
                <a:spcPts val="300"/>
              </a:spcAft>
            </a:pPr>
            <a:r>
              <a:rPr lang="en-US" b="0" dirty="0">
                <a:solidFill>
                  <a:schemeClr val="tx1"/>
                </a:solidFill>
              </a:rPr>
              <a:t>Timing of dressing changes</a:t>
            </a:r>
          </a:p>
          <a:p>
            <a:pPr lvl="1">
              <a:spcBef>
                <a:spcPts val="300"/>
              </a:spcBef>
              <a:spcAft>
                <a:spcPts val="300"/>
              </a:spcAft>
            </a:pPr>
            <a:r>
              <a:rPr lang="en-US" b="0" dirty="0">
                <a:solidFill>
                  <a:schemeClr val="tx1"/>
                </a:solidFill>
              </a:rPr>
              <a:t>What to look for during post-operative follow-up</a:t>
            </a:r>
          </a:p>
          <a:p>
            <a:pPr lvl="1">
              <a:spcBef>
                <a:spcPts val="300"/>
              </a:spcBef>
            </a:pPr>
            <a:r>
              <a:rPr lang="en-US" b="0" dirty="0">
                <a:solidFill>
                  <a:schemeClr val="tx1"/>
                </a:solidFill>
              </a:rPr>
              <a:t>Hospital admission recommendations post-operatively</a:t>
            </a:r>
          </a:p>
        </p:txBody>
      </p:sp>
      <p:sp>
        <p:nvSpPr>
          <p:cNvPr id="2" name="Slide Number Placeholder 1">
            <a:extLst>
              <a:ext uri="{FF2B5EF4-FFF2-40B4-BE49-F238E27FC236}">
                <a16:creationId xmlns="" xmlns:a16="http://schemas.microsoft.com/office/drawing/2014/main" id="{4098E4DF-1E29-4211-ABF0-CAC31C7D839C}"/>
              </a:ext>
            </a:extLst>
          </p:cNvPr>
          <p:cNvSpPr>
            <a:spLocks noGrp="1"/>
          </p:cNvSpPr>
          <p:nvPr>
            <p:ph type="sldNum" sz="quarter" idx="10"/>
          </p:nvPr>
        </p:nvSpPr>
        <p:spPr/>
        <p:txBody>
          <a:bodyPr/>
          <a:lstStyle/>
          <a:p>
            <a:fld id="{BC567560-E4A0-49F2-8B03-66FCD913B299}" type="slidenum">
              <a:rPr lang="en-US" smtClean="0"/>
              <a:t>4</a:t>
            </a:fld>
            <a:endParaRPr lang="en-US"/>
          </a:p>
        </p:txBody>
      </p:sp>
    </p:spTree>
    <p:extLst>
      <p:ext uri="{BB962C8B-B14F-4D97-AF65-F5344CB8AC3E}">
        <p14:creationId xmlns:p14="http://schemas.microsoft.com/office/powerpoint/2010/main" val="255146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6D3A36-CC8D-4175-8657-F254D1374A7E}"/>
              </a:ext>
            </a:extLst>
          </p:cNvPr>
          <p:cNvSpPr>
            <a:spLocks noGrp="1"/>
          </p:cNvSpPr>
          <p:nvPr>
            <p:ph type="ctrTitle"/>
          </p:nvPr>
        </p:nvSpPr>
        <p:spPr/>
        <p:txBody>
          <a:bodyPr/>
          <a:lstStyle/>
          <a:p>
            <a:r>
              <a:rPr lang="en-US" dirty="0"/>
              <a:t>Video: Follow-Up</a:t>
            </a:r>
          </a:p>
        </p:txBody>
      </p:sp>
      <p:sp>
        <p:nvSpPr>
          <p:cNvPr id="3" name="Slide Number Placeholder 2">
            <a:extLst>
              <a:ext uri="{FF2B5EF4-FFF2-40B4-BE49-F238E27FC236}">
                <a16:creationId xmlns="" xmlns:a16="http://schemas.microsoft.com/office/drawing/2014/main" id="{6A570DAB-D311-49AA-B777-1E5982849123}"/>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5</a:t>
            </a:fld>
            <a:endParaRPr lang="fr-FR"/>
          </a:p>
        </p:txBody>
      </p:sp>
    </p:spTree>
    <p:extLst>
      <p:ext uri="{BB962C8B-B14F-4D97-AF65-F5344CB8AC3E}">
        <p14:creationId xmlns:p14="http://schemas.microsoft.com/office/powerpoint/2010/main" val="417799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9073D39-FD68-4F15-A54E-9CE53C7BD80C}"/>
              </a:ext>
            </a:extLst>
          </p:cNvPr>
          <p:cNvSpPr>
            <a:spLocks noGrp="1"/>
          </p:cNvSpPr>
          <p:nvPr>
            <p:ph type="sldNum" sz="quarter" idx="12"/>
          </p:nvPr>
        </p:nvSpPr>
        <p:spPr/>
        <p:txBody>
          <a:bodyPr/>
          <a:lstStyle/>
          <a:p>
            <a:fld id="{BC567560-E4A0-49F2-8B03-66FCD913B299}" type="slidenum">
              <a:rPr lang="en-US" smtClean="0"/>
              <a:t>6</a:t>
            </a:fld>
            <a:endParaRPr lang="en-US"/>
          </a:p>
        </p:txBody>
      </p:sp>
      <p:sp>
        <p:nvSpPr>
          <p:cNvPr id="3" name="Title 2">
            <a:extLst>
              <a:ext uri="{FF2B5EF4-FFF2-40B4-BE49-F238E27FC236}">
                <a16:creationId xmlns="" xmlns:a16="http://schemas.microsoft.com/office/drawing/2014/main" id="{6562CA21-F662-4ED2-BF57-D5E7DE802DB3}"/>
              </a:ext>
            </a:extLst>
          </p:cNvPr>
          <p:cNvSpPr>
            <a:spLocks noGrp="1"/>
          </p:cNvSpPr>
          <p:nvPr>
            <p:ph type="title"/>
          </p:nvPr>
        </p:nvSpPr>
        <p:spPr/>
        <p:txBody>
          <a:bodyPr/>
          <a:lstStyle/>
          <a:p>
            <a:r>
              <a:rPr lang="en-US" dirty="0"/>
              <a:t>Day 1-2 Post Surgery</a:t>
            </a:r>
          </a:p>
        </p:txBody>
      </p:sp>
      <p:sp>
        <p:nvSpPr>
          <p:cNvPr id="4" name="Rectangle 3">
            <a:extLst>
              <a:ext uri="{FF2B5EF4-FFF2-40B4-BE49-F238E27FC236}">
                <a16:creationId xmlns="" xmlns:a16="http://schemas.microsoft.com/office/drawing/2014/main" id="{6196D156-BF0B-4EF3-8C68-625C30FF7A92}"/>
              </a:ext>
            </a:extLst>
          </p:cNvPr>
          <p:cNvSpPr/>
          <p:nvPr/>
        </p:nvSpPr>
        <p:spPr>
          <a:xfrm>
            <a:off x="2313542" y="1608463"/>
            <a:ext cx="4516915" cy="66101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Day 1-2: Any indication of Hemorrhage and Hematoma?</a:t>
            </a:r>
          </a:p>
        </p:txBody>
      </p:sp>
      <p:cxnSp>
        <p:nvCxnSpPr>
          <p:cNvPr id="14" name="Connector: Elbow 13">
            <a:extLst>
              <a:ext uri="{FF2B5EF4-FFF2-40B4-BE49-F238E27FC236}">
                <a16:creationId xmlns="" xmlns:a16="http://schemas.microsoft.com/office/drawing/2014/main" id="{68C0B5DB-1033-4FF3-9258-4060BD08040D}"/>
              </a:ext>
            </a:extLst>
          </p:cNvPr>
          <p:cNvCxnSpPr>
            <a:stCxn id="4" idx="1"/>
          </p:cNvCxnSpPr>
          <p:nvPr/>
        </p:nvCxnSpPr>
        <p:spPr>
          <a:xfrm rot="10800000" flipV="1">
            <a:off x="1586430" y="1938968"/>
            <a:ext cx="727113" cy="161947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 xmlns:a16="http://schemas.microsoft.com/office/drawing/2014/main" id="{50EDEB3A-5051-49D0-A0F1-BD2B546C2AE6}"/>
              </a:ext>
            </a:extLst>
          </p:cNvPr>
          <p:cNvSpPr/>
          <p:nvPr/>
        </p:nvSpPr>
        <p:spPr>
          <a:xfrm>
            <a:off x="82626" y="3271024"/>
            <a:ext cx="4593452" cy="272833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t>For hemorrhage, start tranexamic acid immediately after bleeding or hematoma is observed (1g x 2/day for 3-5 days and change dressing</a:t>
            </a:r>
            <a:r>
              <a:rPr lang="en-US" dirty="0" smtClean="0"/>
              <a:t>).</a:t>
            </a:r>
            <a:endParaRPr lang="en-US" dirty="0"/>
          </a:p>
          <a:p>
            <a:pPr marL="285750" indent="-285750">
              <a:spcAft>
                <a:spcPts val="1200"/>
              </a:spcAft>
              <a:buFont typeface="Arial" panose="020B0604020202020204" pitchFamily="34" charset="0"/>
              <a:buChar char="•"/>
            </a:pPr>
            <a:r>
              <a:rPr lang="en-US" dirty="0"/>
              <a:t>If patient complains of severe pain in scrotum or dizziness, take grouping sample for </a:t>
            </a:r>
            <a:r>
              <a:rPr lang="en-US" dirty="0" smtClean="0"/>
              <a:t>transfusion. </a:t>
            </a:r>
            <a:endParaRPr lang="en-US" dirty="0"/>
          </a:p>
          <a:p>
            <a:pPr marL="285750" indent="-285750">
              <a:spcAft>
                <a:spcPts val="1200"/>
              </a:spcAft>
              <a:buFont typeface="Arial" panose="020B0604020202020204" pitchFamily="34" charset="0"/>
              <a:buChar char="•"/>
            </a:pPr>
            <a:r>
              <a:rPr lang="en-US" dirty="0"/>
              <a:t>Transport to OR to restore </a:t>
            </a:r>
            <a:r>
              <a:rPr lang="en-US" dirty="0" smtClean="0"/>
              <a:t>hemostasis.</a:t>
            </a:r>
            <a:endParaRPr lang="en-US" dirty="0"/>
          </a:p>
        </p:txBody>
      </p:sp>
      <p:cxnSp>
        <p:nvCxnSpPr>
          <p:cNvPr id="17" name="Connector: Elbow 16">
            <a:extLst>
              <a:ext uri="{FF2B5EF4-FFF2-40B4-BE49-F238E27FC236}">
                <a16:creationId xmlns="" xmlns:a16="http://schemas.microsoft.com/office/drawing/2014/main" id="{A2926344-B6CF-4E24-BF34-03CFDACECDE0}"/>
              </a:ext>
            </a:extLst>
          </p:cNvPr>
          <p:cNvCxnSpPr>
            <a:stCxn id="4" idx="3"/>
          </p:cNvCxnSpPr>
          <p:nvPr/>
        </p:nvCxnSpPr>
        <p:spPr>
          <a:xfrm>
            <a:off x="6830457" y="1938969"/>
            <a:ext cx="1035586" cy="161947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 xmlns:a16="http://schemas.microsoft.com/office/drawing/2014/main" id="{4AA8E3C4-DDFF-4AA8-89E5-CECB4E1E007D}"/>
              </a:ext>
            </a:extLst>
          </p:cNvPr>
          <p:cNvSpPr/>
          <p:nvPr/>
        </p:nvSpPr>
        <p:spPr>
          <a:xfrm>
            <a:off x="5596569" y="3547428"/>
            <a:ext cx="3464805" cy="19610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Arial" panose="020B0604020202020204" pitchFamily="34" charset="0"/>
              <a:buChar char="•"/>
            </a:pPr>
            <a:r>
              <a:rPr lang="en-US" dirty="0"/>
              <a:t>Do not remove </a:t>
            </a:r>
            <a:r>
              <a:rPr lang="en-US" dirty="0" smtClean="0"/>
              <a:t>dressing. </a:t>
            </a:r>
            <a:endParaRPr lang="en-US" dirty="0"/>
          </a:p>
        </p:txBody>
      </p:sp>
      <p:sp>
        <p:nvSpPr>
          <p:cNvPr id="19" name="TextBox 18">
            <a:extLst>
              <a:ext uri="{FF2B5EF4-FFF2-40B4-BE49-F238E27FC236}">
                <a16:creationId xmlns="" xmlns:a16="http://schemas.microsoft.com/office/drawing/2014/main" id="{B8AF3335-F478-4EB3-AB9D-246042D77A41}"/>
              </a:ext>
            </a:extLst>
          </p:cNvPr>
          <p:cNvSpPr txBox="1"/>
          <p:nvPr/>
        </p:nvSpPr>
        <p:spPr>
          <a:xfrm>
            <a:off x="1621724" y="1624618"/>
            <a:ext cx="1090670" cy="369332"/>
          </a:xfrm>
          <a:prstGeom prst="rect">
            <a:avLst/>
          </a:prstGeom>
          <a:noFill/>
        </p:spPr>
        <p:txBody>
          <a:bodyPr wrap="square" rtlCol="0">
            <a:spAutoFit/>
          </a:bodyPr>
          <a:lstStyle/>
          <a:p>
            <a:r>
              <a:rPr lang="en-US" b="1" dirty="0"/>
              <a:t>YES</a:t>
            </a:r>
          </a:p>
        </p:txBody>
      </p:sp>
      <p:sp>
        <p:nvSpPr>
          <p:cNvPr id="20" name="TextBox 19">
            <a:extLst>
              <a:ext uri="{FF2B5EF4-FFF2-40B4-BE49-F238E27FC236}">
                <a16:creationId xmlns="" xmlns:a16="http://schemas.microsoft.com/office/drawing/2014/main" id="{C161EBE3-B172-4767-B7D6-8015BC577B85}"/>
              </a:ext>
            </a:extLst>
          </p:cNvPr>
          <p:cNvSpPr txBox="1"/>
          <p:nvPr/>
        </p:nvSpPr>
        <p:spPr>
          <a:xfrm>
            <a:off x="6830457" y="1624618"/>
            <a:ext cx="1090670" cy="369332"/>
          </a:xfrm>
          <a:prstGeom prst="rect">
            <a:avLst/>
          </a:prstGeom>
          <a:noFill/>
        </p:spPr>
        <p:txBody>
          <a:bodyPr wrap="square" rtlCol="0">
            <a:spAutoFit/>
          </a:bodyPr>
          <a:lstStyle/>
          <a:p>
            <a:r>
              <a:rPr lang="en-US" b="1" dirty="0"/>
              <a:t>NO</a:t>
            </a:r>
          </a:p>
        </p:txBody>
      </p:sp>
    </p:spTree>
    <p:extLst>
      <p:ext uri="{BB962C8B-B14F-4D97-AF65-F5344CB8AC3E}">
        <p14:creationId xmlns:p14="http://schemas.microsoft.com/office/powerpoint/2010/main" val="82468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31EA982F-6B4F-4804-B200-788D05439A6B}"/>
              </a:ext>
            </a:extLst>
          </p:cNvPr>
          <p:cNvSpPr>
            <a:spLocks noGrp="1"/>
          </p:cNvSpPr>
          <p:nvPr>
            <p:ph type="sldNum" sz="quarter" idx="12"/>
          </p:nvPr>
        </p:nvSpPr>
        <p:spPr/>
        <p:txBody>
          <a:bodyPr/>
          <a:lstStyle/>
          <a:p>
            <a:fld id="{BC567560-E4A0-49F2-8B03-66FCD913B299}" type="slidenum">
              <a:rPr lang="en-US" smtClean="0"/>
              <a:t>7</a:t>
            </a:fld>
            <a:endParaRPr lang="en-US"/>
          </a:p>
        </p:txBody>
      </p:sp>
      <p:sp>
        <p:nvSpPr>
          <p:cNvPr id="3" name="Title 2">
            <a:extLst>
              <a:ext uri="{FF2B5EF4-FFF2-40B4-BE49-F238E27FC236}">
                <a16:creationId xmlns="" xmlns:a16="http://schemas.microsoft.com/office/drawing/2014/main" id="{6562CA21-F662-4ED2-BF57-D5E7DE802DB3}"/>
              </a:ext>
            </a:extLst>
          </p:cNvPr>
          <p:cNvSpPr>
            <a:spLocks noGrp="1"/>
          </p:cNvSpPr>
          <p:nvPr>
            <p:ph type="title"/>
          </p:nvPr>
        </p:nvSpPr>
        <p:spPr/>
        <p:txBody>
          <a:bodyPr/>
          <a:lstStyle/>
          <a:p>
            <a:r>
              <a:rPr lang="en-US" dirty="0"/>
              <a:t>Day 3-5 Post Surgery</a:t>
            </a:r>
          </a:p>
        </p:txBody>
      </p:sp>
      <p:sp>
        <p:nvSpPr>
          <p:cNvPr id="4" name="Rectangle 3">
            <a:extLst>
              <a:ext uri="{FF2B5EF4-FFF2-40B4-BE49-F238E27FC236}">
                <a16:creationId xmlns="" xmlns:a16="http://schemas.microsoft.com/office/drawing/2014/main" id="{6196D156-BF0B-4EF3-8C68-625C30FF7A92}"/>
              </a:ext>
            </a:extLst>
          </p:cNvPr>
          <p:cNvSpPr/>
          <p:nvPr/>
        </p:nvSpPr>
        <p:spPr>
          <a:xfrm>
            <a:off x="2313542" y="1608463"/>
            <a:ext cx="4516915" cy="66101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Day 3-5: Any indication of infection?</a:t>
            </a:r>
          </a:p>
        </p:txBody>
      </p:sp>
      <p:cxnSp>
        <p:nvCxnSpPr>
          <p:cNvPr id="14" name="Connector: Elbow 13">
            <a:extLst>
              <a:ext uri="{FF2B5EF4-FFF2-40B4-BE49-F238E27FC236}">
                <a16:creationId xmlns="" xmlns:a16="http://schemas.microsoft.com/office/drawing/2014/main" id="{68C0B5DB-1033-4FF3-9258-4060BD08040D}"/>
              </a:ext>
            </a:extLst>
          </p:cNvPr>
          <p:cNvCxnSpPr>
            <a:stCxn id="4" idx="1"/>
          </p:cNvCxnSpPr>
          <p:nvPr/>
        </p:nvCxnSpPr>
        <p:spPr>
          <a:xfrm rot="10800000" flipV="1">
            <a:off x="1586430" y="1938968"/>
            <a:ext cx="727113" cy="161947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 xmlns:a16="http://schemas.microsoft.com/office/drawing/2014/main" id="{50EDEB3A-5051-49D0-A0F1-BD2B546C2AE6}"/>
              </a:ext>
            </a:extLst>
          </p:cNvPr>
          <p:cNvSpPr/>
          <p:nvPr/>
        </p:nvSpPr>
        <p:spPr>
          <a:xfrm>
            <a:off x="82626" y="3558446"/>
            <a:ext cx="4191919" cy="19610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t>If patient has fever or wound is wet, put on course of antibiotics and change dressing </a:t>
            </a:r>
            <a:r>
              <a:rPr lang="en-US" dirty="0" smtClean="0"/>
              <a:t>daily.</a:t>
            </a:r>
            <a:endParaRPr lang="en-US" dirty="0"/>
          </a:p>
          <a:p>
            <a:pPr marL="285750" indent="-285750">
              <a:spcAft>
                <a:spcPts val="1200"/>
              </a:spcAft>
              <a:buFont typeface="Arial" panose="020B0604020202020204" pitchFamily="34" charset="0"/>
              <a:buChar char="•"/>
            </a:pPr>
            <a:r>
              <a:rPr lang="en-US" dirty="0"/>
              <a:t>Document possibility of </a:t>
            </a:r>
            <a:r>
              <a:rPr lang="en-US" dirty="0" smtClean="0"/>
              <a:t>infection.</a:t>
            </a:r>
            <a:endParaRPr lang="en-US" dirty="0"/>
          </a:p>
        </p:txBody>
      </p:sp>
      <p:cxnSp>
        <p:nvCxnSpPr>
          <p:cNvPr id="17" name="Connector: Elbow 16">
            <a:extLst>
              <a:ext uri="{FF2B5EF4-FFF2-40B4-BE49-F238E27FC236}">
                <a16:creationId xmlns="" xmlns:a16="http://schemas.microsoft.com/office/drawing/2014/main" id="{A2926344-B6CF-4E24-BF34-03CFDACECDE0}"/>
              </a:ext>
            </a:extLst>
          </p:cNvPr>
          <p:cNvCxnSpPr>
            <a:stCxn id="4" idx="3"/>
          </p:cNvCxnSpPr>
          <p:nvPr/>
        </p:nvCxnSpPr>
        <p:spPr>
          <a:xfrm>
            <a:off x="6830457" y="1938969"/>
            <a:ext cx="1035586" cy="161947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 xmlns:a16="http://schemas.microsoft.com/office/drawing/2014/main" id="{4AA8E3C4-DDFF-4AA8-89E5-CECB4E1E007D}"/>
              </a:ext>
            </a:extLst>
          </p:cNvPr>
          <p:cNvSpPr/>
          <p:nvPr/>
        </p:nvSpPr>
        <p:spPr>
          <a:xfrm>
            <a:off x="5596569" y="3547428"/>
            <a:ext cx="3464805" cy="19610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t>Aseptic dressing change</a:t>
            </a:r>
          </a:p>
          <a:p>
            <a:pPr marL="285750" indent="-285750">
              <a:spcAft>
                <a:spcPts val="1200"/>
              </a:spcAft>
              <a:buFont typeface="Arial" panose="020B0604020202020204" pitchFamily="34" charset="0"/>
              <a:buChar char="•"/>
            </a:pPr>
            <a:r>
              <a:rPr lang="en-US" dirty="0"/>
              <a:t>Continue supportive </a:t>
            </a:r>
            <a:r>
              <a:rPr lang="en-US" dirty="0" smtClean="0"/>
              <a:t>taping. </a:t>
            </a:r>
            <a:endParaRPr lang="en-US" dirty="0"/>
          </a:p>
        </p:txBody>
      </p:sp>
      <p:sp>
        <p:nvSpPr>
          <p:cNvPr id="19" name="TextBox 18">
            <a:extLst>
              <a:ext uri="{FF2B5EF4-FFF2-40B4-BE49-F238E27FC236}">
                <a16:creationId xmlns="" xmlns:a16="http://schemas.microsoft.com/office/drawing/2014/main" id="{B8AF3335-F478-4EB3-AB9D-246042D77A41}"/>
              </a:ext>
            </a:extLst>
          </p:cNvPr>
          <p:cNvSpPr txBox="1"/>
          <p:nvPr/>
        </p:nvSpPr>
        <p:spPr>
          <a:xfrm>
            <a:off x="1633250" y="1608462"/>
            <a:ext cx="1090670" cy="369332"/>
          </a:xfrm>
          <a:prstGeom prst="rect">
            <a:avLst/>
          </a:prstGeom>
          <a:noFill/>
        </p:spPr>
        <p:txBody>
          <a:bodyPr wrap="square" rtlCol="0">
            <a:spAutoFit/>
          </a:bodyPr>
          <a:lstStyle/>
          <a:p>
            <a:r>
              <a:rPr lang="en-US" b="1" dirty="0"/>
              <a:t>YES</a:t>
            </a:r>
          </a:p>
        </p:txBody>
      </p:sp>
      <p:sp>
        <p:nvSpPr>
          <p:cNvPr id="20" name="TextBox 19">
            <a:extLst>
              <a:ext uri="{FF2B5EF4-FFF2-40B4-BE49-F238E27FC236}">
                <a16:creationId xmlns="" xmlns:a16="http://schemas.microsoft.com/office/drawing/2014/main" id="{C161EBE3-B172-4767-B7D6-8015BC577B85}"/>
              </a:ext>
            </a:extLst>
          </p:cNvPr>
          <p:cNvSpPr txBox="1"/>
          <p:nvPr/>
        </p:nvSpPr>
        <p:spPr>
          <a:xfrm>
            <a:off x="6802915" y="1579083"/>
            <a:ext cx="1090670" cy="369332"/>
          </a:xfrm>
          <a:prstGeom prst="rect">
            <a:avLst/>
          </a:prstGeom>
          <a:noFill/>
        </p:spPr>
        <p:txBody>
          <a:bodyPr wrap="square" rtlCol="0">
            <a:spAutoFit/>
          </a:bodyPr>
          <a:lstStyle/>
          <a:p>
            <a:r>
              <a:rPr lang="en-US" b="1" dirty="0"/>
              <a:t>NO</a:t>
            </a:r>
          </a:p>
        </p:txBody>
      </p:sp>
    </p:spTree>
    <p:extLst>
      <p:ext uri="{BB962C8B-B14F-4D97-AF65-F5344CB8AC3E}">
        <p14:creationId xmlns:p14="http://schemas.microsoft.com/office/powerpoint/2010/main" val="1434357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5AA939C-1B07-4E85-9373-A979AB7A8DC5}"/>
              </a:ext>
            </a:extLst>
          </p:cNvPr>
          <p:cNvSpPr>
            <a:spLocks noGrp="1"/>
          </p:cNvSpPr>
          <p:nvPr>
            <p:ph type="sldNum" sz="quarter" idx="12"/>
          </p:nvPr>
        </p:nvSpPr>
        <p:spPr/>
        <p:txBody>
          <a:bodyPr/>
          <a:lstStyle/>
          <a:p>
            <a:fld id="{BC567560-E4A0-49F2-8B03-66FCD913B299}" type="slidenum">
              <a:rPr lang="en-US" smtClean="0"/>
              <a:t>8</a:t>
            </a:fld>
            <a:endParaRPr lang="en-US"/>
          </a:p>
        </p:txBody>
      </p:sp>
      <p:sp>
        <p:nvSpPr>
          <p:cNvPr id="3" name="Title 2">
            <a:extLst>
              <a:ext uri="{FF2B5EF4-FFF2-40B4-BE49-F238E27FC236}">
                <a16:creationId xmlns="" xmlns:a16="http://schemas.microsoft.com/office/drawing/2014/main" id="{6562CA21-F662-4ED2-BF57-D5E7DE802DB3}"/>
              </a:ext>
            </a:extLst>
          </p:cNvPr>
          <p:cNvSpPr>
            <a:spLocks noGrp="1"/>
          </p:cNvSpPr>
          <p:nvPr>
            <p:ph type="title"/>
          </p:nvPr>
        </p:nvSpPr>
        <p:spPr/>
        <p:txBody>
          <a:bodyPr/>
          <a:lstStyle/>
          <a:p>
            <a:r>
              <a:rPr lang="en-US" dirty="0"/>
              <a:t>Day 7 Post Surgery</a:t>
            </a:r>
          </a:p>
        </p:txBody>
      </p:sp>
      <p:sp>
        <p:nvSpPr>
          <p:cNvPr id="4" name="Rectangle 3">
            <a:extLst>
              <a:ext uri="{FF2B5EF4-FFF2-40B4-BE49-F238E27FC236}">
                <a16:creationId xmlns="" xmlns:a16="http://schemas.microsoft.com/office/drawing/2014/main" id="{6196D156-BF0B-4EF3-8C68-625C30FF7A92}"/>
              </a:ext>
            </a:extLst>
          </p:cNvPr>
          <p:cNvSpPr/>
          <p:nvPr/>
        </p:nvSpPr>
        <p:spPr>
          <a:xfrm>
            <a:off x="2313542" y="1608463"/>
            <a:ext cx="4516915" cy="66101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Day 7: Any indication of infection? </a:t>
            </a:r>
          </a:p>
        </p:txBody>
      </p:sp>
      <p:cxnSp>
        <p:nvCxnSpPr>
          <p:cNvPr id="14" name="Connector: Elbow 13">
            <a:extLst>
              <a:ext uri="{FF2B5EF4-FFF2-40B4-BE49-F238E27FC236}">
                <a16:creationId xmlns="" xmlns:a16="http://schemas.microsoft.com/office/drawing/2014/main" id="{68C0B5DB-1033-4FF3-9258-4060BD08040D}"/>
              </a:ext>
            </a:extLst>
          </p:cNvPr>
          <p:cNvCxnSpPr>
            <a:stCxn id="4" idx="1"/>
          </p:cNvCxnSpPr>
          <p:nvPr/>
        </p:nvCxnSpPr>
        <p:spPr>
          <a:xfrm rot="10800000" flipV="1">
            <a:off x="1586430" y="1938968"/>
            <a:ext cx="727113" cy="161947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 xmlns:a16="http://schemas.microsoft.com/office/drawing/2014/main" id="{50EDEB3A-5051-49D0-A0F1-BD2B546C2AE6}"/>
              </a:ext>
            </a:extLst>
          </p:cNvPr>
          <p:cNvSpPr/>
          <p:nvPr/>
        </p:nvSpPr>
        <p:spPr>
          <a:xfrm>
            <a:off x="82626" y="3558445"/>
            <a:ext cx="4191919" cy="30471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t>If wound looks infected and wet, take culture and test for sensitivity to </a:t>
            </a:r>
            <a:r>
              <a:rPr lang="en-US" dirty="0" smtClean="0"/>
              <a:t>antibiotics.</a:t>
            </a:r>
            <a:endParaRPr lang="en-US" dirty="0"/>
          </a:p>
          <a:p>
            <a:pPr marL="285750" indent="-285750">
              <a:spcAft>
                <a:spcPts val="1200"/>
              </a:spcAft>
              <a:buFont typeface="Arial" panose="020B0604020202020204" pitchFamily="34" charset="0"/>
              <a:buChar char="•"/>
            </a:pPr>
            <a:r>
              <a:rPr lang="en-US" dirty="0"/>
              <a:t>Prescribe antibiotics for 7 days (longer may be needed depending on antibiotic and response</a:t>
            </a:r>
            <a:r>
              <a:rPr lang="en-US" dirty="0" smtClean="0"/>
              <a:t>). </a:t>
            </a:r>
            <a:endParaRPr lang="en-US" dirty="0"/>
          </a:p>
          <a:p>
            <a:pPr marL="285750" indent="-285750">
              <a:spcAft>
                <a:spcPts val="1200"/>
              </a:spcAft>
              <a:buFont typeface="Arial" panose="020B0604020202020204" pitchFamily="34" charset="0"/>
              <a:buChar char="•"/>
            </a:pPr>
            <a:r>
              <a:rPr lang="en-US" dirty="0"/>
              <a:t>Continue to change dressing daily until wound is not wet, then change once every other </a:t>
            </a:r>
            <a:r>
              <a:rPr lang="en-US" dirty="0" smtClean="0"/>
              <a:t>day.</a:t>
            </a:r>
            <a:endParaRPr lang="en-US" dirty="0"/>
          </a:p>
        </p:txBody>
      </p:sp>
      <p:cxnSp>
        <p:nvCxnSpPr>
          <p:cNvPr id="17" name="Connector: Elbow 16">
            <a:extLst>
              <a:ext uri="{FF2B5EF4-FFF2-40B4-BE49-F238E27FC236}">
                <a16:creationId xmlns="" xmlns:a16="http://schemas.microsoft.com/office/drawing/2014/main" id="{A2926344-B6CF-4E24-BF34-03CFDACECDE0}"/>
              </a:ext>
            </a:extLst>
          </p:cNvPr>
          <p:cNvCxnSpPr>
            <a:stCxn id="4" idx="3"/>
          </p:cNvCxnSpPr>
          <p:nvPr/>
        </p:nvCxnSpPr>
        <p:spPr>
          <a:xfrm>
            <a:off x="6830457" y="1938969"/>
            <a:ext cx="1035586" cy="161947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 xmlns:a16="http://schemas.microsoft.com/office/drawing/2014/main" id="{4AA8E3C4-DDFF-4AA8-89E5-CECB4E1E007D}"/>
              </a:ext>
            </a:extLst>
          </p:cNvPr>
          <p:cNvSpPr/>
          <p:nvPr/>
        </p:nvSpPr>
        <p:spPr>
          <a:xfrm>
            <a:off x="5596569" y="3547428"/>
            <a:ext cx="3464805" cy="19610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t>Aseptic dressing change </a:t>
            </a:r>
          </a:p>
          <a:p>
            <a:pPr marL="285750" indent="-285750">
              <a:spcAft>
                <a:spcPts val="1200"/>
              </a:spcAft>
              <a:buFont typeface="Arial" panose="020B0604020202020204" pitchFamily="34" charset="0"/>
              <a:buChar char="•"/>
            </a:pPr>
            <a:r>
              <a:rPr lang="en-US" dirty="0"/>
              <a:t>Remove supportive taping </a:t>
            </a:r>
          </a:p>
        </p:txBody>
      </p:sp>
      <p:sp>
        <p:nvSpPr>
          <p:cNvPr id="19" name="TextBox 18">
            <a:extLst>
              <a:ext uri="{FF2B5EF4-FFF2-40B4-BE49-F238E27FC236}">
                <a16:creationId xmlns="" xmlns:a16="http://schemas.microsoft.com/office/drawing/2014/main" id="{B8AF3335-F478-4EB3-AB9D-246042D77A41}"/>
              </a:ext>
            </a:extLst>
          </p:cNvPr>
          <p:cNvSpPr txBox="1"/>
          <p:nvPr/>
        </p:nvSpPr>
        <p:spPr>
          <a:xfrm>
            <a:off x="1586429" y="1608462"/>
            <a:ext cx="1090670" cy="369332"/>
          </a:xfrm>
          <a:prstGeom prst="rect">
            <a:avLst/>
          </a:prstGeom>
          <a:noFill/>
        </p:spPr>
        <p:txBody>
          <a:bodyPr wrap="square" rtlCol="0">
            <a:spAutoFit/>
          </a:bodyPr>
          <a:lstStyle/>
          <a:p>
            <a:r>
              <a:rPr lang="en-US" b="1" dirty="0"/>
              <a:t>YES</a:t>
            </a:r>
          </a:p>
        </p:txBody>
      </p:sp>
      <p:sp>
        <p:nvSpPr>
          <p:cNvPr id="20" name="TextBox 19">
            <a:extLst>
              <a:ext uri="{FF2B5EF4-FFF2-40B4-BE49-F238E27FC236}">
                <a16:creationId xmlns="" xmlns:a16="http://schemas.microsoft.com/office/drawing/2014/main" id="{C161EBE3-B172-4767-B7D6-8015BC577B85}"/>
              </a:ext>
            </a:extLst>
          </p:cNvPr>
          <p:cNvSpPr txBox="1"/>
          <p:nvPr/>
        </p:nvSpPr>
        <p:spPr>
          <a:xfrm>
            <a:off x="7012235" y="1565656"/>
            <a:ext cx="1090670" cy="369332"/>
          </a:xfrm>
          <a:prstGeom prst="rect">
            <a:avLst/>
          </a:prstGeom>
          <a:noFill/>
        </p:spPr>
        <p:txBody>
          <a:bodyPr wrap="square" rtlCol="0">
            <a:spAutoFit/>
          </a:bodyPr>
          <a:lstStyle/>
          <a:p>
            <a:r>
              <a:rPr lang="en-US" b="1" dirty="0"/>
              <a:t>NO</a:t>
            </a:r>
          </a:p>
        </p:txBody>
      </p:sp>
    </p:spTree>
    <p:extLst>
      <p:ext uri="{BB962C8B-B14F-4D97-AF65-F5344CB8AC3E}">
        <p14:creationId xmlns:p14="http://schemas.microsoft.com/office/powerpoint/2010/main" val="77122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996106C-9719-4BFB-BEB8-695ABF581AC9}"/>
              </a:ext>
            </a:extLst>
          </p:cNvPr>
          <p:cNvSpPr>
            <a:spLocks noGrp="1"/>
          </p:cNvSpPr>
          <p:nvPr>
            <p:ph type="sldNum" sz="quarter" idx="12"/>
          </p:nvPr>
        </p:nvSpPr>
        <p:spPr/>
        <p:txBody>
          <a:bodyPr/>
          <a:lstStyle/>
          <a:p>
            <a:fld id="{BC567560-E4A0-49F2-8B03-66FCD913B299}" type="slidenum">
              <a:rPr lang="en-US" smtClean="0"/>
              <a:t>9</a:t>
            </a:fld>
            <a:endParaRPr lang="en-US"/>
          </a:p>
        </p:txBody>
      </p:sp>
      <p:sp>
        <p:nvSpPr>
          <p:cNvPr id="3" name="Title 2">
            <a:extLst>
              <a:ext uri="{FF2B5EF4-FFF2-40B4-BE49-F238E27FC236}">
                <a16:creationId xmlns="" xmlns:a16="http://schemas.microsoft.com/office/drawing/2014/main" id="{6562CA21-F662-4ED2-BF57-D5E7DE802DB3}"/>
              </a:ext>
            </a:extLst>
          </p:cNvPr>
          <p:cNvSpPr>
            <a:spLocks noGrp="1"/>
          </p:cNvSpPr>
          <p:nvPr>
            <p:ph type="title"/>
          </p:nvPr>
        </p:nvSpPr>
        <p:spPr/>
        <p:txBody>
          <a:bodyPr/>
          <a:lstStyle/>
          <a:p>
            <a:r>
              <a:rPr lang="en-US" dirty="0"/>
              <a:t>Day 14 Post Surgery</a:t>
            </a:r>
          </a:p>
        </p:txBody>
      </p:sp>
      <p:sp>
        <p:nvSpPr>
          <p:cNvPr id="4" name="Rectangle 3">
            <a:extLst>
              <a:ext uri="{FF2B5EF4-FFF2-40B4-BE49-F238E27FC236}">
                <a16:creationId xmlns="" xmlns:a16="http://schemas.microsoft.com/office/drawing/2014/main" id="{6196D156-BF0B-4EF3-8C68-625C30FF7A92}"/>
              </a:ext>
            </a:extLst>
          </p:cNvPr>
          <p:cNvSpPr/>
          <p:nvPr/>
        </p:nvSpPr>
        <p:spPr>
          <a:xfrm>
            <a:off x="2313542" y="1608463"/>
            <a:ext cx="4516915" cy="66101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Day 14: Any indication of infection? </a:t>
            </a:r>
          </a:p>
        </p:txBody>
      </p:sp>
      <p:cxnSp>
        <p:nvCxnSpPr>
          <p:cNvPr id="14" name="Connector: Elbow 13">
            <a:extLst>
              <a:ext uri="{FF2B5EF4-FFF2-40B4-BE49-F238E27FC236}">
                <a16:creationId xmlns="" xmlns:a16="http://schemas.microsoft.com/office/drawing/2014/main" id="{68C0B5DB-1033-4FF3-9258-4060BD08040D}"/>
              </a:ext>
            </a:extLst>
          </p:cNvPr>
          <p:cNvCxnSpPr>
            <a:stCxn id="4" idx="1"/>
          </p:cNvCxnSpPr>
          <p:nvPr/>
        </p:nvCxnSpPr>
        <p:spPr>
          <a:xfrm rot="10800000" flipV="1">
            <a:off x="1586430" y="1938968"/>
            <a:ext cx="727113" cy="161947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 xmlns:a16="http://schemas.microsoft.com/office/drawing/2014/main" id="{50EDEB3A-5051-49D0-A0F1-BD2B546C2AE6}"/>
              </a:ext>
            </a:extLst>
          </p:cNvPr>
          <p:cNvSpPr/>
          <p:nvPr/>
        </p:nvSpPr>
        <p:spPr>
          <a:xfrm>
            <a:off x="82626" y="3558446"/>
            <a:ext cx="4191919" cy="19610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t>If wound looks infected and wet, take culture and test for sensitivity to </a:t>
            </a:r>
            <a:r>
              <a:rPr lang="en-US" dirty="0" smtClean="0"/>
              <a:t>antibiotics.</a:t>
            </a:r>
            <a:endParaRPr lang="en-US" dirty="0"/>
          </a:p>
          <a:p>
            <a:pPr marL="285750" indent="-285750">
              <a:spcAft>
                <a:spcPts val="1200"/>
              </a:spcAft>
              <a:buFont typeface="Arial" panose="020B0604020202020204" pitchFamily="34" charset="0"/>
              <a:buChar char="•"/>
            </a:pPr>
            <a:r>
              <a:rPr lang="en-US" dirty="0"/>
              <a:t>Prescribe antibiotics for another 7 </a:t>
            </a:r>
            <a:r>
              <a:rPr lang="en-US" dirty="0" smtClean="0"/>
              <a:t>days.</a:t>
            </a:r>
            <a:endParaRPr lang="en-US" dirty="0"/>
          </a:p>
        </p:txBody>
      </p:sp>
      <p:cxnSp>
        <p:nvCxnSpPr>
          <p:cNvPr id="17" name="Connector: Elbow 16">
            <a:extLst>
              <a:ext uri="{FF2B5EF4-FFF2-40B4-BE49-F238E27FC236}">
                <a16:creationId xmlns="" xmlns:a16="http://schemas.microsoft.com/office/drawing/2014/main" id="{A2926344-B6CF-4E24-BF34-03CFDACECDE0}"/>
              </a:ext>
            </a:extLst>
          </p:cNvPr>
          <p:cNvCxnSpPr>
            <a:stCxn id="4" idx="3"/>
          </p:cNvCxnSpPr>
          <p:nvPr/>
        </p:nvCxnSpPr>
        <p:spPr>
          <a:xfrm>
            <a:off x="6830457" y="1938969"/>
            <a:ext cx="1035586" cy="161947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 xmlns:a16="http://schemas.microsoft.com/office/drawing/2014/main" id="{4AA8E3C4-DDFF-4AA8-89E5-CECB4E1E007D}"/>
              </a:ext>
            </a:extLst>
          </p:cNvPr>
          <p:cNvSpPr/>
          <p:nvPr/>
        </p:nvSpPr>
        <p:spPr>
          <a:xfrm>
            <a:off x="5596569" y="3547428"/>
            <a:ext cx="3464805" cy="19610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t>Examine the </a:t>
            </a:r>
            <a:r>
              <a:rPr lang="en-US" dirty="0" smtClean="0"/>
              <a:t>scrotum. </a:t>
            </a:r>
            <a:endParaRPr lang="en-US" dirty="0"/>
          </a:p>
          <a:p>
            <a:pPr marL="285750" indent="-285750">
              <a:spcAft>
                <a:spcPts val="1200"/>
              </a:spcAft>
              <a:buFont typeface="Arial" panose="020B0604020202020204" pitchFamily="34" charset="0"/>
              <a:buChar char="•"/>
            </a:pPr>
            <a:r>
              <a:rPr lang="en-US" dirty="0"/>
              <a:t>Make appointments for continued </a:t>
            </a:r>
            <a:r>
              <a:rPr lang="en-US" dirty="0" smtClean="0"/>
              <a:t>follow-up </a:t>
            </a:r>
            <a:r>
              <a:rPr lang="en-US" dirty="0"/>
              <a:t>for the next 12 </a:t>
            </a:r>
            <a:r>
              <a:rPr lang="en-US" dirty="0" smtClean="0"/>
              <a:t>months. </a:t>
            </a:r>
            <a:endParaRPr lang="en-US" dirty="0"/>
          </a:p>
        </p:txBody>
      </p:sp>
      <p:sp>
        <p:nvSpPr>
          <p:cNvPr id="19" name="TextBox 18">
            <a:extLst>
              <a:ext uri="{FF2B5EF4-FFF2-40B4-BE49-F238E27FC236}">
                <a16:creationId xmlns="" xmlns:a16="http://schemas.microsoft.com/office/drawing/2014/main" id="{B8AF3335-F478-4EB3-AB9D-246042D77A41}"/>
              </a:ext>
            </a:extLst>
          </p:cNvPr>
          <p:cNvSpPr txBox="1"/>
          <p:nvPr/>
        </p:nvSpPr>
        <p:spPr>
          <a:xfrm>
            <a:off x="1561949" y="1569637"/>
            <a:ext cx="1090670" cy="369332"/>
          </a:xfrm>
          <a:prstGeom prst="rect">
            <a:avLst/>
          </a:prstGeom>
          <a:noFill/>
        </p:spPr>
        <p:txBody>
          <a:bodyPr wrap="square" rtlCol="0">
            <a:spAutoFit/>
          </a:bodyPr>
          <a:lstStyle/>
          <a:p>
            <a:r>
              <a:rPr lang="en-US" b="1" dirty="0"/>
              <a:t>YES</a:t>
            </a:r>
          </a:p>
        </p:txBody>
      </p:sp>
      <p:sp>
        <p:nvSpPr>
          <p:cNvPr id="20" name="TextBox 19">
            <a:extLst>
              <a:ext uri="{FF2B5EF4-FFF2-40B4-BE49-F238E27FC236}">
                <a16:creationId xmlns="" xmlns:a16="http://schemas.microsoft.com/office/drawing/2014/main" id="{C161EBE3-B172-4767-B7D6-8015BC577B85}"/>
              </a:ext>
            </a:extLst>
          </p:cNvPr>
          <p:cNvSpPr txBox="1"/>
          <p:nvPr/>
        </p:nvSpPr>
        <p:spPr>
          <a:xfrm>
            <a:off x="6882787" y="1569637"/>
            <a:ext cx="1090670" cy="369332"/>
          </a:xfrm>
          <a:prstGeom prst="rect">
            <a:avLst/>
          </a:prstGeom>
          <a:noFill/>
        </p:spPr>
        <p:txBody>
          <a:bodyPr wrap="square" rtlCol="0">
            <a:spAutoFit/>
          </a:bodyPr>
          <a:lstStyle/>
          <a:p>
            <a:r>
              <a:rPr lang="en-US" b="1" dirty="0"/>
              <a:t>NO</a:t>
            </a:r>
          </a:p>
        </p:txBody>
      </p:sp>
    </p:spTree>
    <p:extLst>
      <p:ext uri="{BB962C8B-B14F-4D97-AF65-F5344CB8AC3E}">
        <p14:creationId xmlns:p14="http://schemas.microsoft.com/office/powerpoint/2010/main" val="289489396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HKI Powerpoint - General - Full</Template>
  <TotalTime>14327</TotalTime>
  <Words>1154</Words>
  <Application>Microsoft Office PowerPoint</Application>
  <PresentationFormat>On-screen Show (4:3)</PresentationFormat>
  <Paragraphs>159</Paragraphs>
  <Slides>28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ＭＳ Ｐゴシック</vt:lpstr>
      <vt:lpstr>Arial</vt:lpstr>
      <vt:lpstr>Calibri</vt:lpstr>
      <vt:lpstr>Calibri Light</vt:lpstr>
      <vt:lpstr>Courier New</vt:lpstr>
      <vt:lpstr>Impact</vt:lpstr>
      <vt:lpstr>Wingdings</vt:lpstr>
      <vt:lpstr>2_Office Theme</vt:lpstr>
      <vt:lpstr>Office Theme</vt:lpstr>
      <vt:lpstr>3c. Filaricele Surgery Training Presentation Section C</vt:lpstr>
      <vt:lpstr>PowerPoint Presentation</vt:lpstr>
      <vt:lpstr>Session 20: Follow-Up Care</vt:lpstr>
      <vt:lpstr>Follow-Up Care</vt:lpstr>
      <vt:lpstr>Video: Follow-Up</vt:lpstr>
      <vt:lpstr>Day 1-2 Post Surgery</vt:lpstr>
      <vt:lpstr>Day 3-5 Post Surgery</vt:lpstr>
      <vt:lpstr>Day 7 Post Surgery</vt:lpstr>
      <vt:lpstr>Day 14 Post Surgery</vt:lpstr>
      <vt:lpstr>Months 1-12 Post Surgery</vt:lpstr>
      <vt:lpstr>Follow-Up Care</vt:lpstr>
      <vt:lpstr>Session 21: Surgical Complications</vt:lpstr>
      <vt:lpstr>Surgical Complications</vt:lpstr>
      <vt:lpstr>Surgical Complications</vt:lpstr>
      <vt:lpstr>PowerPoint Presentation</vt:lpstr>
      <vt:lpstr>PowerPoint Presentation</vt:lpstr>
      <vt:lpstr>PowerPoint Presentation</vt:lpstr>
      <vt:lpstr>PowerPoint Presentation</vt:lpstr>
      <vt:lpstr>Session 22: Discharge and Long-Term Follow-up</vt:lpstr>
      <vt:lpstr>Discharge Instructions</vt:lpstr>
      <vt:lpstr>Long-Term Follow-up</vt:lpstr>
      <vt:lpstr>Video: Long-Term Follow-up</vt:lpstr>
      <vt:lpstr>Follow-up Discussion</vt:lpstr>
      <vt:lpstr>Session 23: Training Summary and Workshop Conclusion</vt:lpstr>
      <vt:lpstr>Summary of Preferred Practices</vt:lpstr>
      <vt:lpstr>Summary of Preferred Practices</vt:lpstr>
      <vt:lpstr>Hydrocele Surgery Indicators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Chin</dc:creator>
  <cp:lastModifiedBy>Kathy Tilford</cp:lastModifiedBy>
  <cp:revision>445</cp:revision>
  <dcterms:created xsi:type="dcterms:W3CDTF">2017-01-27T14:49:24Z</dcterms:created>
  <dcterms:modified xsi:type="dcterms:W3CDTF">2019-09-29T13:35:44Z</dcterms:modified>
</cp:coreProperties>
</file>