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  <p:sldMasterId id="2147484052" r:id="rId2"/>
  </p:sldMasterIdLst>
  <p:notesMasterIdLst>
    <p:notesMasterId r:id="rId12"/>
  </p:notesMasterIdLst>
  <p:handoutMasterIdLst>
    <p:handoutMasterId r:id="rId13"/>
  </p:handoutMasterIdLst>
  <p:sldIdLst>
    <p:sldId id="458" r:id="rId3"/>
    <p:sldId id="444" r:id="rId4"/>
    <p:sldId id="438" r:id="rId5"/>
    <p:sldId id="447" r:id="rId6"/>
    <p:sldId id="459" r:id="rId7"/>
    <p:sldId id="446" r:id="rId8"/>
    <p:sldId id="460" r:id="rId9"/>
    <p:sldId id="461" r:id="rId10"/>
    <p:sldId id="463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D" id="{B4EC2F57-5CF0-44DD-95CE-57D1833016A8}">
          <p14:sldIdLst>
            <p14:sldId id="458"/>
            <p14:sldId id="444"/>
            <p14:sldId id="438"/>
            <p14:sldId id="447"/>
            <p14:sldId id="459"/>
            <p14:sldId id="446"/>
            <p14:sldId id="460"/>
            <p14:sldId id="461"/>
            <p14:sldId id="4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erine Nerses" initials="KN" lastIdx="19" clrIdx="0">
    <p:extLst>
      <p:ext uri="{19B8F6BF-5375-455C-9EA6-DF929625EA0E}">
        <p15:presenceInfo xmlns:p15="http://schemas.microsoft.com/office/powerpoint/2012/main" userId="S::KNerses@hki.org::8928e81d-bcb9-4f69-9cc5-8d1f93bee683" providerId="AD"/>
      </p:ext>
    </p:extLst>
  </p:cmAuthor>
  <p:cmAuthor id="2" name="Chad MacArthur" initials="CMac" lastIdx="1" clrIdx="1">
    <p:extLst>
      <p:ext uri="{19B8F6BF-5375-455C-9EA6-DF929625EA0E}">
        <p15:presenceInfo xmlns:p15="http://schemas.microsoft.com/office/powerpoint/2012/main" userId="Chad MacArthur" providerId="None"/>
      </p:ext>
    </p:extLst>
  </p:cmAuthor>
  <p:cmAuthor id="3" name="Stephanie Parker" initials="SP" lastIdx="1" clrIdx="2">
    <p:extLst>
      <p:ext uri="{19B8F6BF-5375-455C-9EA6-DF929625EA0E}">
        <p15:presenceInfo xmlns:p15="http://schemas.microsoft.com/office/powerpoint/2012/main" userId="S::SParker@hki.org::21c6679c-b084-4710-af78-fee3bb1614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889"/>
    <a:srgbClr val="20A6D5"/>
    <a:srgbClr val="DB2732"/>
    <a:srgbClr val="8F6226"/>
    <a:srgbClr val="7D8D04"/>
    <a:srgbClr val="66215E"/>
    <a:srgbClr val="461042"/>
    <a:srgbClr val="5B235A"/>
    <a:srgbClr val="157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12" autoAdjust="0"/>
    <p:restoredTop sz="89785" autoAdjust="0"/>
  </p:normalViewPr>
  <p:slideViewPr>
    <p:cSldViewPr snapToGrid="0" snapToObjects="1">
      <p:cViewPr varScale="1">
        <p:scale>
          <a:sx n="63" d="100"/>
          <a:sy n="63" d="100"/>
        </p:scale>
        <p:origin x="11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68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84213C-9249-CB41-909E-E3451D48CFDD}" type="datetime1">
              <a:rPr lang="en-US" altLang="en-US"/>
              <a:pPr/>
              <a:t>9/29/2019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DA50E8-66A7-EB45-990D-721F2F63B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657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105C83-A525-CB4B-AD71-178F0E5775A4}" type="datetime1">
              <a:rPr lang="en-US" altLang="en-US"/>
              <a:pPr/>
              <a:t>9/29/2019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2A76E2-6FFC-F44B-910F-0C7A97E0DB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5800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235CF3-2BE3-4FE5-880A-99E9D0F82D0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72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031" y="0"/>
            <a:ext cx="9144792" cy="4106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31768"/>
            <a:ext cx="8039527" cy="781502"/>
          </a:xfrm>
        </p:spPr>
        <p:txBody>
          <a:bodyPr anchor="ctr">
            <a:noAutofit/>
          </a:bodyPr>
          <a:lstStyle>
            <a:lvl1pPr marL="0" indent="0" algn="l">
              <a:buNone/>
              <a:defRPr sz="3200" b="1" i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022601"/>
            <a:ext cx="8039527" cy="586172"/>
          </a:xfrm>
        </p:spPr>
        <p:txBody>
          <a:bodyPr>
            <a:normAutofit/>
          </a:bodyPr>
          <a:lstStyle>
            <a:lvl1pPr marL="0" indent="0" algn="l">
              <a:buNone/>
              <a:defRPr sz="1600" cap="none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3445" y="2641600"/>
            <a:ext cx="1444923" cy="144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0590" y="5445760"/>
            <a:ext cx="15811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82596" y="5356060"/>
            <a:ext cx="4611695" cy="1794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86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_color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9128"/>
            <a:ext cx="8229600" cy="3957036"/>
          </a:xfrm>
        </p:spPr>
        <p:txBody>
          <a:bodyPr>
            <a:normAutofit/>
          </a:bodyPr>
          <a:lstStyle>
            <a:lvl1pPr marL="288925" indent="-288925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2400" b="0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2400" b="0"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 sz="2400" b="0">
                <a:solidFill>
                  <a:schemeClr val="tx1"/>
                </a:solidFill>
              </a:defRPr>
            </a:lvl3pPr>
            <a:lvl4pPr>
              <a:defRPr sz="1050" b="0">
                <a:solidFill>
                  <a:schemeClr val="tx1"/>
                </a:solidFill>
              </a:defRPr>
            </a:lvl4pPr>
            <a:lvl5pPr>
              <a:defRPr sz="105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53017"/>
            <a:ext cx="6586909" cy="820233"/>
          </a:xfrm>
          <a:prstGeom prst="rect">
            <a:avLst/>
          </a:prstGeo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1398451"/>
            <a:ext cx="8229600" cy="44547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29BCBF7-BBCB-4F9C-B98A-23F9DAB8762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4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F8351CD-0A7E-45AF-8EAB-6002B1C9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34F982CA-D512-4E1C-A8E3-4CD7DA303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564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0F13CC-4339-489D-8E61-25528ECD45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872343"/>
            <a:ext cx="6858000" cy="1894113"/>
          </a:xfrm>
        </p:spPr>
        <p:txBody>
          <a:bodyPr anchor="b"/>
          <a:lstStyle>
            <a:lvl1pPr algn="ctr">
              <a:defRPr sz="4500" i="1" cap="none" baseline="0">
                <a:solidFill>
                  <a:srgbClr val="174889"/>
                </a:solidFill>
              </a:defRPr>
            </a:lvl1pPr>
          </a:lstStyle>
          <a:p>
            <a:r>
              <a:rPr lang="en-US" dirty="0"/>
              <a:t>Video: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531534-46CD-4F49-A1D5-FBF406A4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2047B3-5D87-4BFE-8616-34D71C1CA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Graphic 1" descr="Video camera">
            <a:extLst>
              <a:ext uri="{FF2B5EF4-FFF2-40B4-BE49-F238E27FC236}">
                <a16:creationId xmlns="" xmlns:a16="http://schemas.microsoft.com/office/drawing/2014/main" id="{EE17A074-0D8E-4237-B51D-0B4DEB26E5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22875" y="4056780"/>
            <a:ext cx="898249" cy="89824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3F8C9EA-3686-4744-9061-99DB1566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37B5C7-2566-48C2-BEA4-6CCC347641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955773"/>
            <a:ext cx="6858000" cy="1431233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Test Title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531534-46CD-4F49-A1D5-FBF406A4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2047B3-5D87-4BFE-8616-34D71C1CA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1A872B1-E15F-4270-9927-AEA870CCF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195" y="2664275"/>
            <a:ext cx="991609" cy="92496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36275ED-3A70-40FB-9CAC-645A318F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0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b="1">
                <a:solidFill>
                  <a:srgbClr val="20A6D5"/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marL="223838" marR="0" lvl="0" indent="-223838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174889"/>
                </a:solidFill>
                <a:effectLst/>
                <a:uLnTx/>
                <a:uFillTx/>
                <a:latin typeface="Arial" charset="0"/>
                <a:cs typeface="Arial" charset="0"/>
              </a:rPr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952105-C097-4090-9EF7-9E25CE711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A9BDD21-54C6-437F-A376-0F43B76BA3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ss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7353B4A1-60C2-4C48-8CCA-C82A99A1D6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484782"/>
            <a:ext cx="6858000" cy="2862470"/>
          </a:xfrm>
        </p:spPr>
        <p:txBody>
          <a:bodyPr anchor="t"/>
          <a:lstStyle>
            <a:lvl1pPr algn="ctr">
              <a:defRPr sz="4500" cap="none" baseline="0">
                <a:solidFill>
                  <a:srgbClr val="174889"/>
                </a:solidFill>
              </a:defRPr>
            </a:lvl1pPr>
          </a:lstStyle>
          <a:p>
            <a:r>
              <a:rPr lang="en-US" dirty="0"/>
              <a:t>Name of Session</a:t>
            </a:r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CF48A4-276E-4E1F-BF15-7DB29B01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6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8F30-4C29-47DE-9607-11E582FB5B22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CD3DD8-635D-48BB-9C0A-D2A3115BB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2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2762"/>
            <a:ext cx="9155113" cy="127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2413"/>
            <a:ext cx="6586538" cy="820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048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17713"/>
            <a:ext cx="8229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5307" y="2762"/>
            <a:ext cx="1381493" cy="1381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FD6A31-CC1E-442D-B8EE-F42461AEA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7560-E4A0-49F2-8B03-66FCD913B2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09" r:id="rId2"/>
    <p:sldLayoutId id="2147484051" r:id="rId3"/>
    <p:sldLayoutId id="2147484046" r:id="rId4"/>
    <p:sldLayoutId id="2147484049" r:id="rId5"/>
    <p:sldLayoutId id="2147484011" r:id="rId6"/>
    <p:sldLayoutId id="2147484054" r:id="rId7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i="0" kern="1200" cap="none" baseline="0">
          <a:solidFill>
            <a:schemeClr val="bg1"/>
          </a:solidFill>
          <a:latin typeface="Arial" charset="0"/>
          <a:ea typeface="Arial" charset="0"/>
          <a:cs typeface="Arial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-108" charset="0"/>
          <a:ea typeface="ＭＳ Ｐゴシック" pitchFamily="-108" charset="-128"/>
        </a:defRPr>
      </a:lvl9pPr>
    </p:titleStyle>
    <p:bodyStyle>
      <a:lvl1pPr marL="223838" indent="-223838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74889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8F30-4C29-47DE-9607-11E582FB5B22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6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1C8C1-E1BC-49A8-A66D-E083286D5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056" y="1248936"/>
            <a:ext cx="8763885" cy="113591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2A3180"/>
                </a:solidFill>
              </a:rPr>
              <a:t>3d. Filaricele Surgery Training Presentation</a:t>
            </a:r>
            <a:br>
              <a:rPr lang="en-US" sz="3600" b="1" dirty="0">
                <a:solidFill>
                  <a:srgbClr val="2A3180"/>
                </a:solidFill>
              </a:rPr>
            </a:br>
            <a:r>
              <a:rPr lang="en-US" sz="3600" b="1" dirty="0">
                <a:solidFill>
                  <a:srgbClr val="2A3180"/>
                </a:solidFill>
              </a:rPr>
              <a:t>Section D - </a:t>
            </a:r>
            <a:r>
              <a:rPr lang="en-US" sz="3600" b="1" dirty="0">
                <a:solidFill>
                  <a:srgbClr val="2A3180"/>
                </a:solidFill>
                <a:highlight>
                  <a:srgbClr val="FFFF00"/>
                </a:highlight>
              </a:rPr>
              <a:t>OPTIONAL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D6CE758-5AE9-43AA-8439-A0BC0BDDE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471" y="2635372"/>
            <a:ext cx="8509062" cy="2428374"/>
          </a:xfrm>
        </p:spPr>
        <p:txBody>
          <a:bodyPr>
            <a:normAutofit/>
          </a:bodyPr>
          <a:lstStyle/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This presentation is one component of a larger resource package titled </a:t>
            </a:r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Filaricele Surgery Training Package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The presenter/facilitator should read and be familiar with the other components of the resource package before delivering this presentation – particularly </a:t>
            </a:r>
            <a:r>
              <a:rPr lang="en-US" sz="1800" b="1" i="1" dirty="0">
                <a:solidFill>
                  <a:schemeClr val="accent1">
                    <a:lumMod val="75000"/>
                  </a:schemeClr>
                </a:solidFill>
              </a:rPr>
              <a:t>2. Facilitator’s Guide for Filaricele Surgery Training</a:t>
            </a:r>
            <a:r>
              <a:rPr lang="en-US" sz="1800" dirty="0"/>
              <a:t>.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To effectively deliver this content, the presenter/facilitator must have technical knowledge of hydrocele surgery, equivalent to that of a technical supervisor or national trainer.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51CD681-3652-48C2-B7EC-C9D90225F4D0}"/>
              </a:ext>
            </a:extLst>
          </p:cNvPr>
          <p:cNvSpPr/>
          <p:nvPr/>
        </p:nvSpPr>
        <p:spPr>
          <a:xfrm>
            <a:off x="-1" y="6400800"/>
            <a:ext cx="9144001" cy="457200"/>
          </a:xfrm>
          <a:prstGeom prst="rect">
            <a:avLst/>
          </a:prstGeom>
          <a:solidFill>
            <a:srgbClr val="2683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02AA6CE-4C2C-4290-B0B6-EB7124DF2473}"/>
              </a:ext>
            </a:extLst>
          </p:cNvPr>
          <p:cNvSpPr/>
          <p:nvPr/>
        </p:nvSpPr>
        <p:spPr>
          <a:xfrm>
            <a:off x="1" y="6334316"/>
            <a:ext cx="9144001" cy="66484"/>
          </a:xfrm>
          <a:prstGeom prst="rect">
            <a:avLst/>
          </a:prstGeom>
          <a:solidFill>
            <a:srgbClr val="1C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8FFF813-C69F-43E6-83A9-56ED6B5604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047" y="132821"/>
            <a:ext cx="1758931" cy="1049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516CA5A4-2559-49DE-8016-B21FC6008DD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6" t="17911" r="6727" b="21582"/>
          <a:stretch/>
        </p:blipFill>
        <p:spPr bwMode="auto">
          <a:xfrm>
            <a:off x="255797" y="5281098"/>
            <a:ext cx="3190764" cy="913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0439D87-24FD-49EE-B066-49B38DE716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99" y="5049439"/>
            <a:ext cx="1357630" cy="11456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37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Placeholder 1"/>
          <p:cNvSpPr>
            <a:spLocks noGrp="1"/>
          </p:cNvSpPr>
          <p:nvPr>
            <p:ph type="body" idx="1"/>
          </p:nvPr>
        </p:nvSpPr>
        <p:spPr>
          <a:xfrm>
            <a:off x="111369" y="4545691"/>
            <a:ext cx="8921261" cy="781502"/>
          </a:xfrm>
        </p:spPr>
        <p:txBody>
          <a:bodyPr/>
          <a:lstStyle/>
          <a:p>
            <a:pPr algn="ctr" eaLnBrk="1" hangingPunct="1"/>
            <a:r>
              <a:rPr lang="en-US" altLang="en-US" cap="none" dirty="0"/>
              <a:t>TRAINING ON FILARICELE SURGERY</a:t>
            </a:r>
          </a:p>
          <a:p>
            <a:pPr algn="ctr" eaLnBrk="1" hangingPunct="1"/>
            <a:r>
              <a:rPr lang="en-US" altLang="en-US" cap="none" dirty="0"/>
              <a:t>Section D</a:t>
            </a:r>
            <a:endParaRPr lang="en-US" altLang="en-US" cap="non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9075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29C70A7-4C36-446A-999D-D91B6B4E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AF54A-755B-4237-8307-9A10D2C39757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9A9E37B-1973-41AA-9E12-49ED5D428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24:</a:t>
            </a:r>
            <a:br>
              <a:rPr lang="en-US" dirty="0"/>
            </a:br>
            <a:r>
              <a:rPr lang="en-US" dirty="0"/>
              <a:t>FASTT Training Introduction</a:t>
            </a:r>
          </a:p>
        </p:txBody>
      </p:sp>
    </p:spTree>
    <p:extLst>
      <p:ext uri="{BB962C8B-B14F-4D97-AF65-F5344CB8AC3E}">
        <p14:creationId xmlns:p14="http://schemas.microsoft.com/office/powerpoint/2010/main" val="89499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2F28E4C-F651-44F7-AF39-5ABFD7CDF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Provides surgeons-in-training with a “bridge” between the classroom sessions and operating on a live patient</a:t>
            </a:r>
          </a:p>
          <a:p>
            <a:pPr>
              <a:spcAft>
                <a:spcPts val="1200"/>
              </a:spcAft>
            </a:pPr>
            <a:r>
              <a:rPr lang="en-US" dirty="0"/>
              <a:t>Features the resection technique and focuses on the key surgical skills of incision-making, blunt dissection, and suturing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D8A37E-3119-4D72-BF73-255D66103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FASTT?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51F856B8-CEB4-4095-8AA2-28583383F0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Filaricele Anatomical Surgical Task Trainer (FASTT)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BF1504-509F-4D51-B31A-0603D38B1B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prstGeom prst="rect">
            <a:avLst/>
          </a:prstGeom>
        </p:spPr>
        <p:txBody>
          <a:bodyPr/>
          <a:lstStyle/>
          <a:p>
            <a:fld id="{0E84B0F4-E467-E448-A75F-08835E04BB0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58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2F28E4C-F651-44F7-AF39-5ABFD7CDF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5475"/>
            <a:ext cx="8229600" cy="547599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Teach new trainees how to perform the major steps of the surgical </a:t>
            </a:r>
            <a:r>
              <a:rPr lang="en-US" dirty="0" smtClean="0"/>
              <a:t>procedures.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Teach trainees how to properly handle surgical </a:t>
            </a:r>
            <a:r>
              <a:rPr lang="en-US" dirty="0" smtClean="0"/>
              <a:t>instruments.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Provide trainees with the opportunity to learn from their mistakes in a safe </a:t>
            </a:r>
            <a:r>
              <a:rPr lang="en-US" dirty="0" smtClean="0"/>
              <a:t>environment.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Provide trainees with sufficient practice to feel comfortable performing surgery before doing so on a live </a:t>
            </a:r>
            <a:r>
              <a:rPr lang="en-US" dirty="0" smtClean="0"/>
              <a:t>patient.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Foster self reflection by allowing trainees the chance to examine all aspects of their </a:t>
            </a:r>
            <a:r>
              <a:rPr lang="en-US" dirty="0" smtClean="0"/>
              <a:t>work.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Provide a platform for targeted repeat practice for any steps where the trainee requires additional </a:t>
            </a:r>
            <a:r>
              <a:rPr lang="en-US" dirty="0" smtClean="0"/>
              <a:t>improvement.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Allow trainers to identify trainees who are unlikely to succeed as </a:t>
            </a:r>
            <a:r>
              <a:rPr lang="en-US" dirty="0" err="1"/>
              <a:t>filaricele</a:t>
            </a:r>
            <a:r>
              <a:rPr lang="en-US" dirty="0"/>
              <a:t> surgeons and to stop their training before live patient </a:t>
            </a:r>
            <a:r>
              <a:rPr lang="en-US" dirty="0" smtClean="0"/>
              <a:t>operations.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D8A37E-3119-4D72-BF73-255D66103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FASTT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BF1504-509F-4D51-B31A-0603D38B1B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prstGeom prst="rect">
            <a:avLst/>
          </a:prstGeom>
        </p:spPr>
        <p:txBody>
          <a:bodyPr/>
          <a:lstStyle/>
          <a:p>
            <a:fld id="{0E84B0F4-E467-E448-A75F-08835E04BB0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855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465B4B-BFB1-4E89-8D0A-81D98990E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Video: FASTT Demonstration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617A86BE-876F-4848-A2CD-980A58D1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D7D0B5-DB6B-46D1-B867-4FCA0CDE588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73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29C70A7-4C36-446A-999D-D91B6B4E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AF54A-755B-4237-8307-9A10D2C39757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9A9E37B-1973-41AA-9E12-49ED5D428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25:</a:t>
            </a:r>
            <a:br>
              <a:rPr lang="en-US" dirty="0"/>
            </a:br>
            <a:r>
              <a:rPr lang="en-US" dirty="0"/>
              <a:t>FASTT Training Demonstration and Familiarization</a:t>
            </a:r>
          </a:p>
        </p:txBody>
      </p:sp>
    </p:spTree>
    <p:extLst>
      <p:ext uri="{BB962C8B-B14F-4D97-AF65-F5344CB8AC3E}">
        <p14:creationId xmlns:p14="http://schemas.microsoft.com/office/powerpoint/2010/main" val="180899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29C70A7-4C36-446A-999D-D91B6B4E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AF54A-755B-4237-8307-9A10D2C39757}" type="slidenum">
              <a:rPr lang="en-US" smtClean="0"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9A9E37B-1973-41AA-9E12-49ED5D428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26:</a:t>
            </a:r>
            <a:br>
              <a:rPr lang="en-US" dirty="0"/>
            </a:br>
            <a:r>
              <a:rPr lang="en-US" dirty="0"/>
              <a:t>FASTT Training Practice</a:t>
            </a:r>
          </a:p>
        </p:txBody>
      </p:sp>
    </p:spTree>
    <p:extLst>
      <p:ext uri="{BB962C8B-B14F-4D97-AF65-F5344CB8AC3E}">
        <p14:creationId xmlns:p14="http://schemas.microsoft.com/office/powerpoint/2010/main" val="56542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29C70A7-4C36-446A-999D-D91B6B4E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AF54A-755B-4237-8307-9A10D2C39757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9A9E37B-1973-41AA-9E12-49ED5D428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27:</a:t>
            </a:r>
            <a:br>
              <a:rPr lang="en-US" dirty="0"/>
            </a:br>
            <a:r>
              <a:rPr lang="en-US" dirty="0"/>
              <a:t>Solo Observed Surgery on FASTT</a:t>
            </a:r>
          </a:p>
        </p:txBody>
      </p:sp>
    </p:spTree>
    <p:extLst>
      <p:ext uri="{BB962C8B-B14F-4D97-AF65-F5344CB8AC3E}">
        <p14:creationId xmlns:p14="http://schemas.microsoft.com/office/powerpoint/2010/main" val="378246015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 Powerpoint - General - Full</Template>
  <TotalTime>14332</TotalTime>
  <Words>272</Words>
  <Application>Microsoft Office PowerPoint</Application>
  <PresentationFormat>On-screen Show (4:3)</PresentationFormat>
  <Paragraphs>31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Impact</vt:lpstr>
      <vt:lpstr>2_Office Theme</vt:lpstr>
      <vt:lpstr>Office Theme</vt:lpstr>
      <vt:lpstr>3d. Filaricele Surgery Training Presentation Section D - OPTIONAL</vt:lpstr>
      <vt:lpstr>PowerPoint Presentation</vt:lpstr>
      <vt:lpstr>Session 24: FASTT Training Introduction</vt:lpstr>
      <vt:lpstr>What is FASTT?</vt:lpstr>
      <vt:lpstr>Goals of FASTT</vt:lpstr>
      <vt:lpstr>Video: FASTT Demonstration</vt:lpstr>
      <vt:lpstr>Session 25: FASTT Training Demonstration and Familiarization</vt:lpstr>
      <vt:lpstr>Session 26: FASTT Training Practice</vt:lpstr>
      <vt:lpstr>Session 27: Solo Observed Surgery on FASTT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Chin</dc:creator>
  <cp:lastModifiedBy>Kathy Tilford</cp:lastModifiedBy>
  <cp:revision>444</cp:revision>
  <dcterms:created xsi:type="dcterms:W3CDTF">2017-01-27T14:49:24Z</dcterms:created>
  <dcterms:modified xsi:type="dcterms:W3CDTF">2019-09-29T13:40:04Z</dcterms:modified>
</cp:coreProperties>
</file>