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423" r:id="rId3"/>
    <p:sldId id="394" r:id="rId4"/>
    <p:sldId id="404" r:id="rId5"/>
    <p:sldId id="405" r:id="rId6"/>
    <p:sldId id="406" r:id="rId7"/>
    <p:sldId id="417" r:id="rId8"/>
    <p:sldId id="407" r:id="rId9"/>
    <p:sldId id="408" r:id="rId10"/>
    <p:sldId id="418" r:id="rId11"/>
    <p:sldId id="409" r:id="rId12"/>
    <p:sldId id="410" r:id="rId13"/>
    <p:sldId id="419" r:id="rId14"/>
    <p:sldId id="411" r:id="rId15"/>
    <p:sldId id="412" r:id="rId16"/>
    <p:sldId id="420" r:id="rId17"/>
    <p:sldId id="413" r:id="rId18"/>
    <p:sldId id="416" r:id="rId19"/>
    <p:sldId id="421" r:id="rId20"/>
    <p:sldId id="415" r:id="rId21"/>
    <p:sldId id="414" r:id="rId22"/>
    <p:sldId id="422" r:id="rId23"/>
    <p:sldId id="395" r:id="rId24"/>
    <p:sldId id="397" r:id="rId25"/>
    <p:sldId id="396" r:id="rId26"/>
    <p:sldId id="3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i Kemper" initials="GK" lastIdx="7" clrIdx="0">
    <p:extLst>
      <p:ext uri="{19B8F6BF-5375-455C-9EA6-DF929625EA0E}">
        <p15:presenceInfo xmlns:p15="http://schemas.microsoft.com/office/powerpoint/2012/main" userId="S-1-5-21-1275210071-1606980848-1801674531-19711" providerId="AD"/>
      </p:ext>
    </p:extLst>
  </p:cmAuthor>
  <p:cmAuthor id="2" name="Stephanie Parker" initials="SP" lastIdx="5" clrIdx="1">
    <p:extLst>
      <p:ext uri="{19B8F6BF-5375-455C-9EA6-DF929625EA0E}">
        <p15:presenceInfo xmlns:p15="http://schemas.microsoft.com/office/powerpoint/2012/main" userId="S-1-5-21-1275210071-1606980848-1801674531-18755" providerId="AD"/>
      </p:ext>
    </p:extLst>
  </p:cmAuthor>
  <p:cmAuthor id="3" name="wg" initials="HKI" lastIdx="2" clrIdx="2">
    <p:extLst>
      <p:ext uri="{19B8F6BF-5375-455C-9EA6-DF929625EA0E}">
        <p15:presenceInfo xmlns:p15="http://schemas.microsoft.com/office/powerpoint/2012/main" userId="w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7" autoAdjust="0"/>
    <p:restoredTop sz="79581" autoAdjust="0"/>
  </p:normalViewPr>
  <p:slideViewPr>
    <p:cSldViewPr snapToGrid="0">
      <p:cViewPr varScale="1">
        <p:scale>
          <a:sx n="51" d="100"/>
          <a:sy n="51" d="100"/>
        </p:scale>
        <p:origin x="1668" y="5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56F16D-11EB-4229-9AA6-272D2246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16F3A9-7731-4566-A42E-D87F5B377D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C176C5-C2AF-4560-9F97-8D7001A1202F}" type="datetimeFigureOut">
              <a:rPr lang="en-US" smtClean="0"/>
              <a:t>9/9/2019</a:t>
            </a:fld>
            <a:endParaRPr lang="en-US"/>
          </a:p>
        </p:txBody>
      </p:sp>
      <p:sp>
        <p:nvSpPr>
          <p:cNvPr id="4" name="Footer Placeholder 3">
            <a:extLst>
              <a:ext uri="{FF2B5EF4-FFF2-40B4-BE49-F238E27FC236}">
                <a16:creationId xmlns:a16="http://schemas.microsoft.com/office/drawing/2014/main" id="{4248C652-A6F4-4DDD-A0F7-4E2D6E0EA1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076025-EC25-4574-BE26-BCBE7FE7A9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8C144C-7ABB-4934-893C-FAFC61AEBE5B}" type="slidenum">
              <a:rPr lang="en-US" smtClean="0"/>
              <a:t>‹#›</a:t>
            </a:fld>
            <a:endParaRPr lang="en-US"/>
          </a:p>
        </p:txBody>
      </p:sp>
    </p:spTree>
    <p:extLst>
      <p:ext uri="{BB962C8B-B14F-4D97-AF65-F5344CB8AC3E}">
        <p14:creationId xmlns:p14="http://schemas.microsoft.com/office/powerpoint/2010/main" val="3293379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5DF87-3CA6-4BE1-8C86-F9C50A2C0EE3}" type="datetimeFigureOut">
              <a:rPr lang="en-US" smtClean="0"/>
              <a:t>9/9/2019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35CF3-2BE3-4FE5-880A-99E9D0F82D01}" type="slidenum">
              <a:rPr lang="en-US" smtClean="0"/>
              <a:t>‹#›</a:t>
            </a:fld>
            <a:endParaRPr lang="en-US"/>
          </a:p>
        </p:txBody>
      </p:sp>
    </p:spTree>
    <p:extLst>
      <p:ext uri="{BB962C8B-B14F-4D97-AF65-F5344CB8AC3E}">
        <p14:creationId xmlns:p14="http://schemas.microsoft.com/office/powerpoint/2010/main" val="77811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35CF3-2BE3-4FE5-880A-99E9D0F82D01}" type="slidenum">
              <a:rPr lang="en-US" smtClean="0"/>
              <a:t>1</a:t>
            </a:fld>
            <a:endParaRPr lang="en-US"/>
          </a:p>
        </p:txBody>
      </p:sp>
    </p:spTree>
    <p:extLst>
      <p:ext uri="{BB962C8B-B14F-4D97-AF65-F5344CB8AC3E}">
        <p14:creationId xmlns:p14="http://schemas.microsoft.com/office/powerpoint/2010/main" val="337064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12</a:t>
            </a:fld>
            <a:endParaRPr lang="en-US"/>
          </a:p>
        </p:txBody>
      </p:sp>
    </p:spTree>
    <p:extLst>
      <p:ext uri="{BB962C8B-B14F-4D97-AF65-F5344CB8AC3E}">
        <p14:creationId xmlns:p14="http://schemas.microsoft.com/office/powerpoint/2010/main" val="411829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13</a:t>
            </a:fld>
            <a:endParaRPr lang="en-US"/>
          </a:p>
        </p:txBody>
      </p:sp>
    </p:spTree>
    <p:extLst>
      <p:ext uri="{BB962C8B-B14F-4D97-AF65-F5344CB8AC3E}">
        <p14:creationId xmlns:p14="http://schemas.microsoft.com/office/powerpoint/2010/main" val="410700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14</a:t>
            </a:fld>
            <a:endParaRPr lang="en-US"/>
          </a:p>
        </p:txBody>
      </p:sp>
    </p:spTree>
    <p:extLst>
      <p:ext uri="{BB962C8B-B14F-4D97-AF65-F5344CB8AC3E}">
        <p14:creationId xmlns:p14="http://schemas.microsoft.com/office/powerpoint/2010/main" val="398897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15</a:t>
            </a:fld>
            <a:endParaRPr lang="en-US"/>
          </a:p>
        </p:txBody>
      </p:sp>
    </p:spTree>
    <p:extLst>
      <p:ext uri="{BB962C8B-B14F-4D97-AF65-F5344CB8AC3E}">
        <p14:creationId xmlns:p14="http://schemas.microsoft.com/office/powerpoint/2010/main" val="190352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16</a:t>
            </a:fld>
            <a:endParaRPr lang="en-US"/>
          </a:p>
        </p:txBody>
      </p:sp>
    </p:spTree>
    <p:extLst>
      <p:ext uri="{BB962C8B-B14F-4D97-AF65-F5344CB8AC3E}">
        <p14:creationId xmlns:p14="http://schemas.microsoft.com/office/powerpoint/2010/main" val="289435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17</a:t>
            </a:fld>
            <a:endParaRPr lang="en-US"/>
          </a:p>
        </p:txBody>
      </p:sp>
    </p:spTree>
    <p:extLst>
      <p:ext uri="{BB962C8B-B14F-4D97-AF65-F5344CB8AC3E}">
        <p14:creationId xmlns:p14="http://schemas.microsoft.com/office/powerpoint/2010/main" val="335703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18</a:t>
            </a:fld>
            <a:endParaRPr lang="en-US"/>
          </a:p>
        </p:txBody>
      </p:sp>
    </p:spTree>
    <p:extLst>
      <p:ext uri="{BB962C8B-B14F-4D97-AF65-F5344CB8AC3E}">
        <p14:creationId xmlns:p14="http://schemas.microsoft.com/office/powerpoint/2010/main" val="796244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19</a:t>
            </a:fld>
            <a:endParaRPr lang="en-US"/>
          </a:p>
        </p:txBody>
      </p:sp>
    </p:spTree>
    <p:extLst>
      <p:ext uri="{BB962C8B-B14F-4D97-AF65-F5344CB8AC3E}">
        <p14:creationId xmlns:p14="http://schemas.microsoft.com/office/powerpoint/2010/main" val="83871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20</a:t>
            </a:fld>
            <a:endParaRPr lang="en-US"/>
          </a:p>
        </p:txBody>
      </p:sp>
    </p:spTree>
    <p:extLst>
      <p:ext uri="{BB962C8B-B14F-4D97-AF65-F5344CB8AC3E}">
        <p14:creationId xmlns:p14="http://schemas.microsoft.com/office/powerpoint/2010/main" val="415444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21</a:t>
            </a:fld>
            <a:endParaRPr lang="en-US"/>
          </a:p>
        </p:txBody>
      </p:sp>
    </p:spTree>
    <p:extLst>
      <p:ext uri="{BB962C8B-B14F-4D97-AF65-F5344CB8AC3E}">
        <p14:creationId xmlns:p14="http://schemas.microsoft.com/office/powerpoint/2010/main" val="237308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begins by asking the participants to state what they feel are the objectives of integrating photo taking into the surgical process and writes the responses on flip chart paper.</a:t>
            </a:r>
          </a:p>
          <a:p>
            <a:pPr lvl="0"/>
            <a:r>
              <a:rPr lang="en-US" sz="1200" kern="1200" dirty="0">
                <a:solidFill>
                  <a:schemeClr val="tx1"/>
                </a:solidFill>
                <a:effectLst/>
                <a:latin typeface="+mn-lt"/>
                <a:ea typeface="+mn-ea"/>
                <a:cs typeface="+mn-cs"/>
              </a:rPr>
              <a:t>When all participants have contributed, the facilitator reviews the responses, asking for comments from each participant who explains his/her agreement with the suggestion and the ‘why’ or ‘why not.’</a:t>
            </a:r>
          </a:p>
          <a:p>
            <a:pPr lvl="0"/>
            <a:r>
              <a:rPr lang="en-US" sz="1200" kern="1200" dirty="0">
                <a:solidFill>
                  <a:schemeClr val="tx1"/>
                </a:solidFill>
                <a:effectLst/>
                <a:latin typeface="+mn-lt"/>
                <a:ea typeface="+mn-ea"/>
                <a:cs typeface="+mn-cs"/>
              </a:rPr>
              <a:t>If not mentioned by participants, facilitator should introduce the following potential objectives into the discussion: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increase the potential for higher quality outcomes of TT surgery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improve individual surgeon awareness of areas in need of strengthening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provide an opportunity for surgeons to assess their own performance and identify areas to strengthen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predict the surgical outcome based upon immediate post-surgical result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be able to assess the results of the surgery while the operated case is still available to make necessary adjustments to improve long-term outcome and avoid complications</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4</a:t>
            </a:fld>
            <a:endParaRPr lang="en-US"/>
          </a:p>
        </p:txBody>
      </p:sp>
    </p:spTree>
    <p:extLst>
      <p:ext uri="{BB962C8B-B14F-4D97-AF65-F5344CB8AC3E}">
        <p14:creationId xmlns:p14="http://schemas.microsoft.com/office/powerpoint/2010/main" val="328387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22</a:t>
            </a:fld>
            <a:endParaRPr lang="en-US"/>
          </a:p>
        </p:txBody>
      </p:sp>
    </p:spTree>
    <p:extLst>
      <p:ext uri="{BB962C8B-B14F-4D97-AF65-F5344CB8AC3E}">
        <p14:creationId xmlns:p14="http://schemas.microsoft.com/office/powerpoint/2010/main" val="397497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Describe for participants the sequence of steps that will take place during this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technical supervisor asks each surgeon to review his/her photos and to complete the appropriate form for each eye photographed (either </a:t>
            </a:r>
            <a:r>
              <a:rPr lang="en-US" sz="1200" i="1" kern="1200" dirty="0">
                <a:solidFill>
                  <a:schemeClr val="tx1"/>
                </a:solidFill>
                <a:effectLst/>
                <a:latin typeface="+mn-lt"/>
                <a:ea typeface="+mn-ea"/>
                <a:cs typeface="+mn-cs"/>
              </a:rPr>
              <a:t>Form 1: Immediate Post-Operative (IPO) Photo Review Form</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Form 2: Follow-up Post-Operative (</a:t>
            </a:r>
            <a:r>
              <a:rPr lang="en-US" sz="1200" i="1" kern="1200" dirty="0" err="1">
                <a:solidFill>
                  <a:schemeClr val="tx1"/>
                </a:solidFill>
                <a:effectLst/>
                <a:latin typeface="+mn-lt"/>
                <a:ea typeface="+mn-ea"/>
                <a:cs typeface="+mn-cs"/>
              </a:rPr>
              <a:t>FPO</a:t>
            </a:r>
            <a:r>
              <a:rPr lang="en-US" sz="1200" i="1" kern="1200" dirty="0">
                <a:solidFill>
                  <a:schemeClr val="tx1"/>
                </a:solidFill>
                <a:effectLst/>
                <a:latin typeface="+mn-lt"/>
                <a:ea typeface="+mn-ea"/>
                <a:cs typeface="+mn-cs"/>
              </a:rPr>
              <a:t>) Photo Review Form</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technical supervisor sits one-on-one with the individual surgeon and presents the photos from Session 1, referring back to the discussions.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technical supervisor reviews with each individual surgeon each eyelid for which there is an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 part of the discussion, the technical supervisor reviews each component of the forms that were completed for each eyelid (either </a:t>
            </a:r>
            <a:r>
              <a:rPr lang="en-US" sz="1200" i="1" kern="1200" dirty="0">
                <a:solidFill>
                  <a:schemeClr val="tx1"/>
                </a:solidFill>
                <a:effectLst/>
                <a:latin typeface="+mn-lt"/>
                <a:ea typeface="+mn-ea"/>
                <a:cs typeface="+mn-cs"/>
              </a:rPr>
              <a:t>Form 1: Immediate Post-Operative (IPO) Photo Review Form</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Form 2: Follow-up Post-Operative (</a:t>
            </a:r>
            <a:r>
              <a:rPr lang="en-US" sz="1200" i="1" kern="1200" dirty="0" err="1">
                <a:solidFill>
                  <a:schemeClr val="tx1"/>
                </a:solidFill>
                <a:effectLst/>
                <a:latin typeface="+mn-lt"/>
                <a:ea typeface="+mn-ea"/>
                <a:cs typeface="+mn-cs"/>
              </a:rPr>
              <a:t>FPO</a:t>
            </a:r>
            <a:r>
              <a:rPr lang="en-US" sz="1200" i="1" kern="1200" dirty="0">
                <a:solidFill>
                  <a:schemeClr val="tx1"/>
                </a:solidFill>
                <a:effectLst/>
                <a:latin typeface="+mn-lt"/>
                <a:ea typeface="+mn-ea"/>
                <a:cs typeface="+mn-cs"/>
              </a:rPr>
              <a:t>) Photo Review Form</a:t>
            </a:r>
            <a:r>
              <a:rPr lang="en-US" sz="1200" kern="1200" dirty="0">
                <a:solidFill>
                  <a:schemeClr val="tx1"/>
                </a:solidFill>
                <a:effectLst/>
                <a:latin typeface="+mn-lt"/>
                <a:ea typeface="+mn-ea"/>
                <a:cs typeface="+mn-cs"/>
              </a:rPr>
              <a:t>). The supervisors and surgeon should discuss all questions, including those where their responses differed.</a:t>
            </a:r>
          </a:p>
          <a:p>
            <a:endParaRPr lang="en-US" dirty="0"/>
          </a:p>
        </p:txBody>
      </p:sp>
      <p:sp>
        <p:nvSpPr>
          <p:cNvPr id="4" name="Slide Number Placeholder 3"/>
          <p:cNvSpPr>
            <a:spLocks noGrp="1"/>
          </p:cNvSpPr>
          <p:nvPr>
            <p:ph type="sldNum" sz="quarter" idx="5"/>
          </p:nvPr>
        </p:nvSpPr>
        <p:spPr/>
        <p:txBody>
          <a:bodyPr/>
          <a:lstStyle/>
          <a:p>
            <a:fld id="{73235CF3-2BE3-4FE5-880A-99E9D0F82D01}" type="slidenum">
              <a:rPr lang="en-US" smtClean="0"/>
              <a:t>23</a:t>
            </a:fld>
            <a:endParaRPr lang="en-US"/>
          </a:p>
        </p:txBody>
      </p:sp>
    </p:spTree>
    <p:extLst>
      <p:ext uri="{BB962C8B-B14F-4D97-AF65-F5344CB8AC3E}">
        <p14:creationId xmlns:p14="http://schemas.microsoft.com/office/powerpoint/2010/main" val="309120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24</a:t>
            </a:fld>
            <a:endParaRPr lang="en-US"/>
          </a:p>
        </p:txBody>
      </p:sp>
    </p:spTree>
    <p:extLst>
      <p:ext uri="{BB962C8B-B14F-4D97-AF65-F5344CB8AC3E}">
        <p14:creationId xmlns:p14="http://schemas.microsoft.com/office/powerpoint/2010/main" val="59253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for participants the sequence of steps that will take place during this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facilitator administers </a:t>
            </a:r>
            <a:r>
              <a:rPr lang="en-US" sz="1200" i="1" kern="1200" dirty="0">
                <a:solidFill>
                  <a:schemeClr val="tx1"/>
                </a:solidFill>
                <a:effectLst/>
                <a:latin typeface="+mn-lt"/>
                <a:ea typeface="+mn-ea"/>
                <a:cs typeface="+mn-cs"/>
              </a:rPr>
              <a:t>Form 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Questionnaire on Photo Taking Utility, Feasibility, and Quality</a:t>
            </a:r>
            <a:r>
              <a:rPr lang="en-US" sz="1200" kern="1200" dirty="0">
                <a:solidFill>
                  <a:schemeClr val="tx1"/>
                </a:solidFill>
                <a:effectLst/>
                <a:latin typeface="+mn-lt"/>
                <a:ea typeface="+mn-ea"/>
                <a:cs typeface="+mn-cs"/>
              </a:rPr>
              <a:t> to participants, collecting all forms once participants have completed the exercise.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facilitator asks the participants if they felt that the photo taking and review of photos were valuable and, if so, why. The facilitator lists the responses on the flip chart.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facilitator asks the participants what challenges they encountered during the IPO photo taking and lists these on the flip chart.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Addressing the challenges one by one, the facilitator asks the participants to brainstorm how these challenges might be overcome. The facilitator documents relevant points on the flip chart.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facilitator leads a discussion on whether photo taking should be considered standard operating procedure for surgical camps, documenting relevant points on the flip chart.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consensus is to adopt photo taking, the facilitator leads a discussion on how it might be used in addition to the objectives discussed in </a:t>
            </a:r>
            <a:r>
              <a:rPr lang="en-US" sz="1200" i="1" kern="1200" dirty="0">
                <a:solidFill>
                  <a:schemeClr val="tx1"/>
                </a:solidFill>
                <a:effectLst/>
                <a:latin typeface="+mn-lt"/>
                <a:ea typeface="+mn-ea"/>
                <a:cs typeface="+mn-cs"/>
              </a:rPr>
              <a:t>Session 1: Group Review of Photos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26</a:t>
            </a:fld>
            <a:endParaRPr lang="en-US"/>
          </a:p>
        </p:txBody>
      </p:sp>
    </p:spTree>
    <p:extLst>
      <p:ext uri="{BB962C8B-B14F-4D97-AF65-F5344CB8AC3E}">
        <p14:creationId xmlns:p14="http://schemas.microsoft.com/office/powerpoint/2010/main" val="107525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first example IPO photo, asking the participants to take a few minutes to observe.</a:t>
            </a:r>
          </a:p>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p:txBody>
      </p:sp>
      <p:sp>
        <p:nvSpPr>
          <p:cNvPr id="4" name="Slide Number Placeholder 3"/>
          <p:cNvSpPr>
            <a:spLocks noGrp="1"/>
          </p:cNvSpPr>
          <p:nvPr>
            <p:ph type="sldNum" sz="quarter" idx="10"/>
          </p:nvPr>
        </p:nvSpPr>
        <p:spPr/>
        <p:txBody>
          <a:bodyPr/>
          <a:lstStyle/>
          <a:p>
            <a:fld id="{73235CF3-2BE3-4FE5-880A-99E9D0F82D01}" type="slidenum">
              <a:rPr lang="en-US" smtClean="0"/>
              <a:t>5</a:t>
            </a:fld>
            <a:endParaRPr lang="en-US"/>
          </a:p>
        </p:txBody>
      </p:sp>
    </p:spTree>
    <p:extLst>
      <p:ext uri="{BB962C8B-B14F-4D97-AF65-F5344CB8AC3E}">
        <p14:creationId xmlns:p14="http://schemas.microsoft.com/office/powerpoint/2010/main" val="351139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6</a:t>
            </a:fld>
            <a:endParaRPr lang="en-US"/>
          </a:p>
        </p:txBody>
      </p:sp>
    </p:spTree>
    <p:extLst>
      <p:ext uri="{BB962C8B-B14F-4D97-AF65-F5344CB8AC3E}">
        <p14:creationId xmlns:p14="http://schemas.microsoft.com/office/powerpoint/2010/main" val="66282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7</a:t>
            </a:fld>
            <a:endParaRPr lang="en-US"/>
          </a:p>
        </p:txBody>
      </p:sp>
    </p:spTree>
    <p:extLst>
      <p:ext uri="{BB962C8B-B14F-4D97-AF65-F5344CB8AC3E}">
        <p14:creationId xmlns:p14="http://schemas.microsoft.com/office/powerpoint/2010/main" val="321054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8</a:t>
            </a:fld>
            <a:endParaRPr lang="en-US"/>
          </a:p>
        </p:txBody>
      </p:sp>
    </p:spTree>
    <p:extLst>
      <p:ext uri="{BB962C8B-B14F-4D97-AF65-F5344CB8AC3E}">
        <p14:creationId xmlns:p14="http://schemas.microsoft.com/office/powerpoint/2010/main" val="45767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asking the participants what they observe and discussing the expectations they named during the previous step.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can one observe about this eye 3-6 months post-operatively?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these observations agree with the expectations based on the IPO photo?</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9</a:t>
            </a:fld>
            <a:endParaRPr lang="en-US"/>
          </a:p>
        </p:txBody>
      </p:sp>
    </p:spTree>
    <p:extLst>
      <p:ext uri="{BB962C8B-B14F-4D97-AF65-F5344CB8AC3E}">
        <p14:creationId xmlns:p14="http://schemas.microsoft.com/office/powerpoint/2010/main" val="78065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presents the IPO and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photos side-by-side and asks the participants what, given the </a:t>
            </a:r>
            <a:r>
              <a:rPr lang="en-US" sz="1200" kern="1200" dirty="0" err="1">
                <a:solidFill>
                  <a:schemeClr val="tx1"/>
                </a:solidFill>
                <a:effectLst/>
                <a:latin typeface="+mn-lt"/>
                <a:ea typeface="+mn-ea"/>
                <a:cs typeface="+mn-cs"/>
              </a:rPr>
              <a:t>FPO</a:t>
            </a:r>
            <a:r>
              <a:rPr lang="en-US" sz="1200" kern="1200" dirty="0">
                <a:solidFill>
                  <a:schemeClr val="tx1"/>
                </a:solidFill>
                <a:effectLst/>
                <a:latin typeface="+mn-lt"/>
                <a:ea typeface="+mn-ea"/>
                <a:cs typeface="+mn-cs"/>
              </a:rPr>
              <a:t> photo results, could have been done either during surgery or immediately post-operatively to reduce the chances of a poor outcome.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looking at this photo, what could have been done while the patient was on the table to allow for a better outcome?</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10</a:t>
            </a:fld>
            <a:endParaRPr lang="en-US"/>
          </a:p>
        </p:txBody>
      </p:sp>
    </p:spTree>
    <p:extLst>
      <p:ext uri="{BB962C8B-B14F-4D97-AF65-F5344CB8AC3E}">
        <p14:creationId xmlns:p14="http://schemas.microsoft.com/office/powerpoint/2010/main" val="351473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facilitator asks the participants how they would assess the surgery, highlighting any positives or potential problems while writing responses on flip chart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Sample questions to pose to the group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are the positive surgical aspects of this eyelid?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potential problems are present in this eyelid?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facilitator should be prepared to draw the participants’ attention to critical details of the IPO photo if they are not mentioned by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asks the participants what, based on the potential problems identified, they would expect to see when the operated case is followed up with 3-6 months later.</a:t>
            </a:r>
          </a:p>
          <a:p>
            <a:endParaRPr lang="en-US" dirty="0"/>
          </a:p>
        </p:txBody>
      </p:sp>
      <p:sp>
        <p:nvSpPr>
          <p:cNvPr id="4" name="Slide Number Placeholder 3"/>
          <p:cNvSpPr>
            <a:spLocks noGrp="1"/>
          </p:cNvSpPr>
          <p:nvPr>
            <p:ph type="sldNum" sz="quarter" idx="10"/>
          </p:nvPr>
        </p:nvSpPr>
        <p:spPr/>
        <p:txBody>
          <a:bodyPr/>
          <a:lstStyle/>
          <a:p>
            <a:fld id="{73235CF3-2BE3-4FE5-880A-99E9D0F82D01}" type="slidenum">
              <a:rPr lang="en-US" smtClean="0"/>
              <a:t>11</a:t>
            </a:fld>
            <a:endParaRPr lang="en-US"/>
          </a:p>
        </p:txBody>
      </p:sp>
    </p:spTree>
    <p:extLst>
      <p:ext uri="{BB962C8B-B14F-4D97-AF65-F5344CB8AC3E}">
        <p14:creationId xmlns:p14="http://schemas.microsoft.com/office/powerpoint/2010/main" val="226061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C8F30-4C29-47DE-9607-11E582FB5B22}"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174748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C8F30-4C29-47DE-9607-11E582FB5B22}"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4889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C8F30-4C29-47DE-9607-11E582FB5B22}"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281961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C8F30-4C29-47DE-9607-11E582FB5B22}"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395977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C8F30-4C29-47DE-9607-11E582FB5B22}"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174064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C8F30-4C29-47DE-9607-11E582FB5B22}"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236468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C8F30-4C29-47DE-9607-11E582FB5B22}"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26318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8F30-4C29-47DE-9607-11E582FB5B22}" type="datetimeFigureOut">
              <a:rPr lang="en-US" smtClean="0"/>
              <a:t>9/9/2019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D3DD8-635D-48BB-9C0A-D2A3115BB5E6}" type="slidenum">
              <a:rPr lang="en-US" smtClean="0"/>
              <a:t>‹#›</a:t>
            </a:fld>
            <a:endParaRPr lang="en-US"/>
          </a:p>
        </p:txBody>
      </p:sp>
    </p:spTree>
    <p:extLst>
      <p:ext uri="{BB962C8B-B14F-4D97-AF65-F5344CB8AC3E}">
        <p14:creationId xmlns:p14="http://schemas.microsoft.com/office/powerpoint/2010/main" val="3691495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C8C1-E1BC-49A8-A66D-E083286D51D8}"/>
              </a:ext>
            </a:extLst>
          </p:cNvPr>
          <p:cNvSpPr>
            <a:spLocks noGrp="1"/>
          </p:cNvSpPr>
          <p:nvPr>
            <p:ph type="ctrTitle"/>
          </p:nvPr>
        </p:nvSpPr>
        <p:spPr>
          <a:xfrm>
            <a:off x="190056" y="1403965"/>
            <a:ext cx="8763885" cy="602622"/>
          </a:xfrm>
        </p:spPr>
        <p:txBody>
          <a:bodyPr>
            <a:normAutofit/>
          </a:bodyPr>
          <a:lstStyle/>
          <a:p>
            <a:r>
              <a:rPr lang="en-US" sz="3600" b="1">
                <a:solidFill>
                  <a:srgbClr val="2A3180"/>
                </a:solidFill>
              </a:rPr>
              <a:t>5b</a:t>
            </a:r>
            <a:r>
              <a:rPr lang="en-US" sz="3600" b="1" dirty="0">
                <a:solidFill>
                  <a:srgbClr val="2A3180"/>
                </a:solidFill>
              </a:rPr>
              <a:t>. Presentation for Reviewing Photos</a:t>
            </a:r>
          </a:p>
        </p:txBody>
      </p:sp>
      <p:sp>
        <p:nvSpPr>
          <p:cNvPr id="3" name="Subtitle 2">
            <a:extLst>
              <a:ext uri="{FF2B5EF4-FFF2-40B4-BE49-F238E27FC236}">
                <a16:creationId xmlns:a16="http://schemas.microsoft.com/office/drawing/2014/main" id="{1D6CE758-5AE9-43AA-8439-A0BC0BDDE21E}"/>
              </a:ext>
            </a:extLst>
          </p:cNvPr>
          <p:cNvSpPr>
            <a:spLocks noGrp="1"/>
          </p:cNvSpPr>
          <p:nvPr>
            <p:ph type="subTitle" idx="1"/>
          </p:nvPr>
        </p:nvSpPr>
        <p:spPr>
          <a:xfrm>
            <a:off x="317467" y="2063206"/>
            <a:ext cx="8509062" cy="3062918"/>
          </a:xfrm>
        </p:spPr>
        <p:txBody>
          <a:bodyPr>
            <a:normAutofit/>
          </a:bodyPr>
          <a:lstStyle/>
          <a:p>
            <a:r>
              <a:rPr lang="en-US" sz="2200" i="1" dirty="0">
                <a:solidFill>
                  <a:schemeClr val="accent1">
                    <a:lumMod val="50000"/>
                  </a:schemeClr>
                </a:solidFill>
                <a:highlight>
                  <a:srgbClr val="FFFF00"/>
                </a:highlight>
              </a:rPr>
              <a:t>[</a:t>
            </a:r>
            <a:r>
              <a:rPr lang="en-US" sz="2200" b="1" i="1" dirty="0">
                <a:solidFill>
                  <a:schemeClr val="accent1">
                    <a:lumMod val="50000"/>
                  </a:schemeClr>
                </a:solidFill>
                <a:highlight>
                  <a:srgbClr val="FFFF00"/>
                </a:highlight>
              </a:rPr>
              <a:t>This slide to be removed before presentation is used</a:t>
            </a:r>
            <a:r>
              <a:rPr lang="en-US" sz="2200" i="1" dirty="0">
                <a:solidFill>
                  <a:schemeClr val="accent1">
                    <a:lumMod val="50000"/>
                  </a:schemeClr>
                </a:solidFill>
                <a:highlight>
                  <a:srgbClr val="FFFF00"/>
                </a:highlight>
              </a:rPr>
              <a:t>.]</a:t>
            </a:r>
          </a:p>
          <a:p>
            <a:pPr marL="257175" indent="-257175" algn="l">
              <a:buFont typeface="Arial" panose="020B0604020202020204" pitchFamily="34" charset="0"/>
              <a:buChar char="•"/>
            </a:pPr>
            <a:r>
              <a:rPr lang="en-US" sz="1800" dirty="0">
                <a:solidFill>
                  <a:schemeClr val="accent1">
                    <a:lumMod val="50000"/>
                  </a:schemeClr>
                </a:solidFill>
              </a:rPr>
              <a:t>This presentation is one component of a larger resource package titled </a:t>
            </a:r>
            <a:r>
              <a:rPr lang="en-US" sz="1800" i="1" dirty="0">
                <a:solidFill>
                  <a:schemeClr val="accent1">
                    <a:lumMod val="50000"/>
                  </a:schemeClr>
                </a:solidFill>
              </a:rPr>
              <a:t>Photographing Eyelids Before and After Trachomatous Trichiasis (TT) Surgery</a:t>
            </a:r>
            <a:r>
              <a:rPr lang="en-US" sz="1800" dirty="0">
                <a:solidFill>
                  <a:schemeClr val="accent1">
                    <a:lumMod val="50000"/>
                  </a:schemeClr>
                </a:solidFill>
              </a:rPr>
              <a:t>.</a:t>
            </a:r>
          </a:p>
          <a:p>
            <a:pPr marL="257175" indent="-257175" algn="l">
              <a:buFont typeface="Arial" panose="020B0604020202020204" pitchFamily="34" charset="0"/>
              <a:buChar char="•"/>
            </a:pPr>
            <a:r>
              <a:rPr lang="en-US" sz="1800" dirty="0">
                <a:solidFill>
                  <a:schemeClr val="accent1">
                    <a:lumMod val="50000"/>
                  </a:schemeClr>
                </a:solidFill>
              </a:rPr>
              <a:t>The presenter/facilitator should read and be familiar with the other components of the resource package before delivering this presentation – particularly </a:t>
            </a:r>
            <a:r>
              <a:rPr lang="en-US" sz="1800" b="1" i="1" dirty="0">
                <a:solidFill>
                  <a:schemeClr val="accent1">
                    <a:lumMod val="75000"/>
                  </a:schemeClr>
                </a:solidFill>
              </a:rPr>
              <a:t>5a. Facilitator’s Guide for Reviewing Photos with Forms</a:t>
            </a:r>
            <a:r>
              <a:rPr lang="en-US" sz="1800" dirty="0"/>
              <a:t>.</a:t>
            </a:r>
            <a:endParaRPr lang="en-US" sz="1800" dirty="0">
              <a:solidFill>
                <a:schemeClr val="accent1">
                  <a:lumMod val="50000"/>
                </a:schemeClr>
              </a:solidFill>
            </a:endParaRPr>
          </a:p>
          <a:p>
            <a:pPr marL="257175" indent="-257175" algn="l">
              <a:buFont typeface="Arial" panose="020B0604020202020204" pitchFamily="34" charset="0"/>
              <a:buChar char="•"/>
            </a:pPr>
            <a:r>
              <a:rPr lang="en-US" sz="1800" dirty="0">
                <a:solidFill>
                  <a:schemeClr val="accent1">
                    <a:lumMod val="50000"/>
                  </a:schemeClr>
                </a:solidFill>
              </a:rPr>
              <a:t>To effectively deliver this content, the presenter/facilitator must have technical knowledge of TT surgery, equivalent to that of a technical supervisor or national trainer, that enables him/her to assess operated eyelids and provide detailed technical feedback to surgeons.</a:t>
            </a:r>
          </a:p>
        </p:txBody>
      </p:sp>
      <p:sp>
        <p:nvSpPr>
          <p:cNvPr id="6" name="Rectangle 5">
            <a:extLst>
              <a:ext uri="{FF2B5EF4-FFF2-40B4-BE49-F238E27FC236}">
                <a16:creationId xmlns:a16="http://schemas.microsoft.com/office/drawing/2014/main" id="{F51CD681-3652-48C2-B7EC-C9D90225F4D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02AA6CE-4C2C-4290-B0B6-EB7124DF247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68FFF813-C69F-43E6-83A9-56ED6B5604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047" y="132821"/>
            <a:ext cx="1758931" cy="1049208"/>
          </a:xfrm>
          <a:prstGeom prst="rect">
            <a:avLst/>
          </a:prstGeom>
          <a:noFill/>
          <a:ln>
            <a:noFill/>
          </a:ln>
        </p:spPr>
      </p:pic>
      <p:pic>
        <p:nvPicPr>
          <p:cNvPr id="9" name="Picture 8">
            <a:extLst>
              <a:ext uri="{FF2B5EF4-FFF2-40B4-BE49-F238E27FC236}">
                <a16:creationId xmlns:a16="http://schemas.microsoft.com/office/drawing/2014/main" id="{516CA5A4-2559-49DE-8016-B21FC6008D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6" t="17911" r="6727" b="21582"/>
          <a:stretch/>
        </p:blipFill>
        <p:spPr bwMode="auto">
          <a:xfrm>
            <a:off x="255797" y="5281098"/>
            <a:ext cx="3190764" cy="91397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0439D87-24FD-49EE-B066-49B38DE716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899" y="5049439"/>
            <a:ext cx="1357630" cy="1145634"/>
          </a:xfrm>
          <a:prstGeom prst="rect">
            <a:avLst/>
          </a:prstGeom>
          <a:noFill/>
          <a:ln>
            <a:noFill/>
          </a:ln>
        </p:spPr>
      </p:pic>
    </p:spTree>
    <p:extLst>
      <p:ext uri="{BB962C8B-B14F-4D97-AF65-F5344CB8AC3E}">
        <p14:creationId xmlns:p14="http://schemas.microsoft.com/office/powerpoint/2010/main" val="423956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2: Under correction</a:t>
            </a:r>
            <a:br>
              <a:rPr lang="en-US" sz="3600" b="1" dirty="0"/>
            </a:br>
            <a:r>
              <a:rPr lang="en-US" sz="3600" b="1" i="1" dirty="0"/>
              <a:t>Both Photos</a:t>
            </a:r>
          </a:p>
        </p:txBody>
      </p:sp>
      <p:pic>
        <p:nvPicPr>
          <p:cNvPr id="4" name="Picture 6">
            <a:extLst>
              <a:ext uri="{FF2B5EF4-FFF2-40B4-BE49-F238E27FC236}">
                <a16:creationId xmlns:a16="http://schemas.microsoft.com/office/drawing/2014/main" id="{03138279-48B1-4B45-B488-B32F511BB0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25" t="3872" r="4047" b="8159"/>
          <a:stretch/>
        </p:blipFill>
        <p:spPr bwMode="auto">
          <a:xfrm>
            <a:off x="4572000" y="2489810"/>
            <a:ext cx="4399374" cy="35533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a:extLst>
              <a:ext uri="{FF2B5EF4-FFF2-40B4-BE49-F238E27FC236}">
                <a16:creationId xmlns:a16="http://schemas.microsoft.com/office/drawing/2014/main" id="{015D1446-0F31-44A6-BA50-6DEEEA4D2F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9000" contrast="6000"/>
                    </a14:imgEffect>
                  </a14:imgLayer>
                </a14:imgProps>
              </a:ext>
              <a:ext uri="{28A0092B-C50C-407E-A947-70E740481C1C}">
                <a14:useLocalDpi xmlns:a14="http://schemas.microsoft.com/office/drawing/2010/main" val="0"/>
              </a:ext>
            </a:extLst>
          </a:blip>
          <a:srcRect r="6327" b="12845"/>
          <a:stretch/>
        </p:blipFill>
        <p:spPr bwMode="auto">
          <a:xfrm>
            <a:off x="55085" y="2729626"/>
            <a:ext cx="4434374" cy="3073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0042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E8E87B2-142E-43D7-B5E2-1399424EB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98" y="1690689"/>
            <a:ext cx="6481603" cy="48708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a:extLst>
              <a:ext uri="{FF2B5EF4-FFF2-40B4-BE49-F238E27FC236}">
                <a16:creationId xmlns:a16="http://schemas.microsoft.com/office/drawing/2014/main" id="{BD2A131A-649A-4DC5-A4B1-E3C59295B95B}"/>
              </a:ext>
            </a:extLst>
          </p:cNvPr>
          <p:cNvSpPr txBox="1">
            <a:spLocks/>
          </p:cNvSpPr>
          <p:nvPr/>
        </p:nvSpPr>
        <p:spPr>
          <a:xfrm>
            <a:off x="628650" y="365126"/>
            <a:ext cx="6638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Example 3: Incorrect Suture Tension</a:t>
            </a:r>
            <a:br>
              <a:rPr lang="en-US" sz="3600" b="1" dirty="0"/>
            </a:br>
            <a:r>
              <a:rPr lang="en-US" sz="3600" b="1" i="1" dirty="0"/>
              <a:t>Immediate Postoperative Photo</a:t>
            </a:r>
          </a:p>
        </p:txBody>
      </p:sp>
    </p:spTree>
    <p:extLst>
      <p:ext uri="{BB962C8B-B14F-4D97-AF65-F5344CB8AC3E}">
        <p14:creationId xmlns:p14="http://schemas.microsoft.com/office/powerpoint/2010/main" val="138266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a:t>Example 3: Incorrect Suture Tension</a:t>
            </a:r>
            <a:br>
              <a:rPr lang="en-US" sz="3600" b="1"/>
            </a:br>
            <a:r>
              <a:rPr lang="en-US" sz="3600" b="1" i="1"/>
              <a:t>Follow-up Photo (one year later)</a:t>
            </a:r>
          </a:p>
        </p:txBody>
      </p:sp>
      <p:pic>
        <p:nvPicPr>
          <p:cNvPr id="4" name="Picture 6">
            <a:extLst>
              <a:ext uri="{FF2B5EF4-FFF2-40B4-BE49-F238E27FC236}">
                <a16:creationId xmlns:a16="http://schemas.microsoft.com/office/drawing/2014/main" id="{002FEC92-8BED-4026-B570-8F536D2BD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757" y="1592381"/>
            <a:ext cx="6546667" cy="49243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1679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3: Incorrect Suture Tension</a:t>
            </a:r>
            <a:br>
              <a:rPr lang="en-US" sz="3600" b="1" dirty="0"/>
            </a:br>
            <a:r>
              <a:rPr lang="en-US" sz="3600" b="1" i="1" dirty="0"/>
              <a:t>Both Photos</a:t>
            </a:r>
          </a:p>
        </p:txBody>
      </p:sp>
      <p:pic>
        <p:nvPicPr>
          <p:cNvPr id="4" name="Picture 6">
            <a:extLst>
              <a:ext uri="{FF2B5EF4-FFF2-40B4-BE49-F238E27FC236}">
                <a16:creationId xmlns:a16="http://schemas.microsoft.com/office/drawing/2014/main" id="{002FEC92-8BED-4026-B570-8F536D2BD9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05" t="2103" r="7907" b="12490"/>
          <a:stretch/>
        </p:blipFill>
        <p:spPr bwMode="auto">
          <a:xfrm>
            <a:off x="4495897" y="2478794"/>
            <a:ext cx="4526917" cy="3382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a:extLst>
              <a:ext uri="{FF2B5EF4-FFF2-40B4-BE49-F238E27FC236}">
                <a16:creationId xmlns:a16="http://schemas.microsoft.com/office/drawing/2014/main" id="{BEE5AEF1-D7D4-4C3B-BB33-C1B0AFBC90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6" r="8127" b="11631"/>
          <a:stretch/>
        </p:blipFill>
        <p:spPr bwMode="auto">
          <a:xfrm>
            <a:off x="198305" y="2622014"/>
            <a:ext cx="4163118" cy="3073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7168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B46734A-5AE9-4DFB-884F-74D04108C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466" y="1690689"/>
            <a:ext cx="6240177" cy="46825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a:extLst>
              <a:ext uri="{FF2B5EF4-FFF2-40B4-BE49-F238E27FC236}">
                <a16:creationId xmlns:a16="http://schemas.microsoft.com/office/drawing/2014/main" id="{38016159-3B6A-4612-8D8C-9D8D8C8B88BC}"/>
              </a:ext>
            </a:extLst>
          </p:cNvPr>
          <p:cNvSpPr txBox="1">
            <a:spLocks/>
          </p:cNvSpPr>
          <p:nvPr/>
        </p:nvSpPr>
        <p:spPr>
          <a:xfrm>
            <a:off x="628650" y="365126"/>
            <a:ext cx="73219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Example 4: Tarsus Exposed</a:t>
            </a:r>
          </a:p>
          <a:p>
            <a:r>
              <a:rPr lang="en-US" sz="3600" b="1" i="1" dirty="0"/>
              <a:t>Immediate Postoperative Photo</a:t>
            </a:r>
          </a:p>
        </p:txBody>
      </p:sp>
    </p:spTree>
    <p:extLst>
      <p:ext uri="{BB962C8B-B14F-4D97-AF65-F5344CB8AC3E}">
        <p14:creationId xmlns:p14="http://schemas.microsoft.com/office/powerpoint/2010/main" val="89876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4: Tarsus Exposed</a:t>
            </a:r>
            <a:br>
              <a:rPr lang="en-US" sz="3600" b="1" dirty="0"/>
            </a:br>
            <a:r>
              <a:rPr lang="en-US" sz="3600" b="1" i="1" dirty="0"/>
              <a:t>Follow-up Photo (one year later)</a:t>
            </a:r>
          </a:p>
        </p:txBody>
      </p:sp>
      <p:pic>
        <p:nvPicPr>
          <p:cNvPr id="5" name="Picture 6">
            <a:extLst>
              <a:ext uri="{FF2B5EF4-FFF2-40B4-BE49-F238E27FC236}">
                <a16:creationId xmlns:a16="http://schemas.microsoft.com/office/drawing/2014/main" id="{6A3D2574-2208-4C27-AB3C-99EC915AE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15" y="1690689"/>
            <a:ext cx="6516568" cy="4896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a:extLst>
              <a:ext uri="{FF2B5EF4-FFF2-40B4-BE49-F238E27FC236}">
                <a16:creationId xmlns:a16="http://schemas.microsoft.com/office/drawing/2014/main" id="{BB1E598C-0CCA-4708-9F5D-C94451C2980A}"/>
              </a:ext>
            </a:extLst>
          </p:cNvPr>
          <p:cNvSpPr txBox="1"/>
          <p:nvPr/>
        </p:nvSpPr>
        <p:spPr>
          <a:xfrm>
            <a:off x="7587455" y="2828835"/>
            <a:ext cx="1394460" cy="1200329"/>
          </a:xfrm>
          <a:prstGeom prst="rect">
            <a:avLst/>
          </a:prstGeom>
          <a:noFill/>
        </p:spPr>
        <p:txBody>
          <a:bodyPr wrap="square" rtlCol="0">
            <a:spAutoFit/>
          </a:bodyPr>
          <a:lstStyle/>
          <a:p>
            <a:r>
              <a:rPr lang="en-US" dirty="0"/>
              <a:t>Eyelid contour abnormality is visible</a:t>
            </a:r>
          </a:p>
        </p:txBody>
      </p:sp>
    </p:spTree>
    <p:extLst>
      <p:ext uri="{BB962C8B-B14F-4D97-AF65-F5344CB8AC3E}">
        <p14:creationId xmlns:p14="http://schemas.microsoft.com/office/powerpoint/2010/main" val="247384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4: Tarsus Exposed</a:t>
            </a:r>
            <a:br>
              <a:rPr lang="en-US" sz="3600" b="1" dirty="0"/>
            </a:br>
            <a:r>
              <a:rPr lang="en-US" sz="3600" b="1" i="1" dirty="0"/>
              <a:t>Both Photos</a:t>
            </a:r>
          </a:p>
        </p:txBody>
      </p:sp>
      <p:pic>
        <p:nvPicPr>
          <p:cNvPr id="5" name="Picture 6">
            <a:extLst>
              <a:ext uri="{FF2B5EF4-FFF2-40B4-BE49-F238E27FC236}">
                <a16:creationId xmlns:a16="http://schemas.microsoft.com/office/drawing/2014/main" id="{6A3D2574-2208-4C27-AB3C-99EC915AE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94" t="5568" r="7976" b="10903"/>
          <a:stretch/>
        </p:blipFill>
        <p:spPr bwMode="auto">
          <a:xfrm>
            <a:off x="4614712" y="2258456"/>
            <a:ext cx="4395044" cy="3362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a:extLst>
              <a:ext uri="{FF2B5EF4-FFF2-40B4-BE49-F238E27FC236}">
                <a16:creationId xmlns:a16="http://schemas.microsoft.com/office/drawing/2014/main" id="{86964FF7-195E-4655-A1FE-AA1C847037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16"/>
          <a:stretch/>
        </p:blipFill>
        <p:spPr bwMode="auto">
          <a:xfrm>
            <a:off x="134244" y="2258455"/>
            <a:ext cx="4265565" cy="3362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0000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rdykstra\Documents\PRET\Series\New 1111\New folder\New folder (2)\New folder\2612_B.JPG">
            <a:extLst>
              <a:ext uri="{FF2B5EF4-FFF2-40B4-BE49-F238E27FC236}">
                <a16:creationId xmlns:a16="http://schemas.microsoft.com/office/drawing/2014/main" id="{7930A2E2-D6E8-4B1D-B65D-A4D980052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616" y="1660008"/>
            <a:ext cx="6302735" cy="47401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a:extLst>
              <a:ext uri="{FF2B5EF4-FFF2-40B4-BE49-F238E27FC236}">
                <a16:creationId xmlns:a16="http://schemas.microsoft.com/office/drawing/2014/main" id="{C19AE5EE-FBB3-425D-8692-ACC8A4288F5E}"/>
              </a:ext>
            </a:extLst>
          </p:cNvPr>
          <p:cNvSpPr txBox="1">
            <a:spLocks/>
          </p:cNvSpPr>
          <p:nvPr/>
        </p:nvSpPr>
        <p:spPr>
          <a:xfrm>
            <a:off x="422910" y="334445"/>
            <a:ext cx="872109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Example 5: Under correction </a:t>
            </a:r>
            <a:r>
              <a:rPr lang="en-US" sz="3600" b="1" u="sng" dirty="0"/>
              <a:t>and</a:t>
            </a:r>
            <a:r>
              <a:rPr lang="en-US" sz="3600" b="1" dirty="0"/>
              <a:t> Overcorrection</a:t>
            </a:r>
            <a:br>
              <a:rPr lang="en-US" sz="3600" b="1" dirty="0"/>
            </a:br>
            <a:r>
              <a:rPr lang="en-US" sz="3600" b="1" i="1" dirty="0"/>
              <a:t>Immediate Postoperative Photo</a:t>
            </a:r>
          </a:p>
        </p:txBody>
      </p:sp>
    </p:spTree>
    <p:extLst>
      <p:ext uri="{BB962C8B-B14F-4D97-AF65-F5344CB8AC3E}">
        <p14:creationId xmlns:p14="http://schemas.microsoft.com/office/powerpoint/2010/main" val="151129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252133" y="365126"/>
            <a:ext cx="8639735" cy="1325563"/>
          </a:xfrm>
        </p:spPr>
        <p:txBody>
          <a:bodyPr>
            <a:normAutofit fontScale="90000"/>
          </a:bodyPr>
          <a:lstStyle/>
          <a:p>
            <a:r>
              <a:rPr lang="fr-FR" sz="3600" b="1" dirty="0"/>
              <a:t>Example 5: </a:t>
            </a:r>
            <a:r>
              <a:rPr lang="en-US" sz="3600" b="1" dirty="0"/>
              <a:t>Under correction </a:t>
            </a:r>
            <a:r>
              <a:rPr lang="en-US" sz="3600" b="1" u="sng" dirty="0"/>
              <a:t>and</a:t>
            </a:r>
            <a:r>
              <a:rPr lang="en-US" sz="3600" b="1" dirty="0"/>
              <a:t> Overcorrection</a:t>
            </a:r>
            <a:br>
              <a:rPr lang="en-US" sz="3600" b="1" dirty="0"/>
            </a:br>
            <a:r>
              <a:rPr lang="fr-FR" sz="3600" b="1" i="1" dirty="0"/>
              <a:t>Follow-up Photos</a:t>
            </a:r>
          </a:p>
        </p:txBody>
      </p:sp>
      <p:pic>
        <p:nvPicPr>
          <p:cNvPr id="4" name="Picture 6" descr="C:\Users\rdykstra\Documents\PRET\Series\New 1111\New folder\New folder (2)\New folder\2612_F.JPG">
            <a:extLst>
              <a:ext uri="{FF2B5EF4-FFF2-40B4-BE49-F238E27FC236}">
                <a16:creationId xmlns:a16="http://schemas.microsoft.com/office/drawing/2014/main" id="{4635AF2D-DA19-4BA2-AADA-E9A002318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423" y="2062994"/>
            <a:ext cx="4210445" cy="31604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rdykstra\Documents\PRET\Series\New 1111\New folder\New folder (2)\New folder\2612_E2.JPG">
            <a:extLst>
              <a:ext uri="{FF2B5EF4-FFF2-40B4-BE49-F238E27FC236}">
                <a16:creationId xmlns:a16="http://schemas.microsoft.com/office/drawing/2014/main" id="{B45D47E0-EDD3-4116-983C-F12AB247B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33" y="2062994"/>
            <a:ext cx="4210446" cy="31578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CE556382-E7F5-4CB9-9ED8-8959FD17F0D5}"/>
              </a:ext>
            </a:extLst>
          </p:cNvPr>
          <p:cNvSpPr txBox="1"/>
          <p:nvPr/>
        </p:nvSpPr>
        <p:spPr>
          <a:xfrm>
            <a:off x="956148" y="5408468"/>
            <a:ext cx="2802415" cy="369332"/>
          </a:xfrm>
          <a:prstGeom prst="rect">
            <a:avLst/>
          </a:prstGeom>
          <a:noFill/>
        </p:spPr>
        <p:txBody>
          <a:bodyPr wrap="square" rtlCol="0">
            <a:spAutoFit/>
          </a:bodyPr>
          <a:lstStyle/>
          <a:p>
            <a:pPr algn="ctr"/>
            <a:r>
              <a:rPr lang="en-US" dirty="0"/>
              <a:t>6 weeks after excision</a:t>
            </a:r>
          </a:p>
        </p:txBody>
      </p:sp>
      <p:sp>
        <p:nvSpPr>
          <p:cNvPr id="7" name="TextBox 6">
            <a:extLst>
              <a:ext uri="{FF2B5EF4-FFF2-40B4-BE49-F238E27FC236}">
                <a16:creationId xmlns:a16="http://schemas.microsoft.com/office/drawing/2014/main" id="{A6CD8AAC-3170-4E1C-8045-1F60F172D68E}"/>
              </a:ext>
            </a:extLst>
          </p:cNvPr>
          <p:cNvSpPr txBox="1"/>
          <p:nvPr/>
        </p:nvSpPr>
        <p:spPr>
          <a:xfrm>
            <a:off x="5497668" y="5408468"/>
            <a:ext cx="2802415" cy="369332"/>
          </a:xfrm>
          <a:prstGeom prst="rect">
            <a:avLst/>
          </a:prstGeom>
          <a:noFill/>
        </p:spPr>
        <p:txBody>
          <a:bodyPr wrap="square" rtlCol="0">
            <a:spAutoFit/>
          </a:bodyPr>
          <a:lstStyle/>
          <a:p>
            <a:pPr algn="ctr"/>
            <a:r>
              <a:rPr lang="en-US" dirty="0"/>
              <a:t>1 year after surgery</a:t>
            </a:r>
          </a:p>
        </p:txBody>
      </p:sp>
    </p:spTree>
    <p:extLst>
      <p:ext uri="{BB962C8B-B14F-4D97-AF65-F5344CB8AC3E}">
        <p14:creationId xmlns:p14="http://schemas.microsoft.com/office/powerpoint/2010/main" val="285915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396951" y="519327"/>
            <a:ext cx="8350098" cy="1325563"/>
          </a:xfrm>
        </p:spPr>
        <p:txBody>
          <a:bodyPr>
            <a:normAutofit fontScale="90000"/>
          </a:bodyPr>
          <a:lstStyle/>
          <a:p>
            <a:r>
              <a:rPr lang="en-US" sz="3600" b="1" dirty="0"/>
              <a:t>Example 5: Under correction </a:t>
            </a:r>
            <a:r>
              <a:rPr lang="en-US" sz="3600" b="1" u="sng" dirty="0"/>
              <a:t>and</a:t>
            </a:r>
            <a:r>
              <a:rPr lang="en-US" sz="3600" b="1" dirty="0"/>
              <a:t> Overcorrection </a:t>
            </a:r>
            <a:br>
              <a:rPr lang="en-US" sz="3600" b="1" dirty="0"/>
            </a:br>
            <a:r>
              <a:rPr lang="en-US" sz="3600" b="1" i="1" dirty="0"/>
              <a:t>Both Photos</a:t>
            </a:r>
          </a:p>
        </p:txBody>
      </p:sp>
      <p:pic>
        <p:nvPicPr>
          <p:cNvPr id="5" name="Picture 5" descr="C:\Users\rdykstra\Documents\PRET\Series\New 1111\New folder\New folder (2)\New folder\2612_E2.JPG">
            <a:extLst>
              <a:ext uri="{FF2B5EF4-FFF2-40B4-BE49-F238E27FC236}">
                <a16:creationId xmlns:a16="http://schemas.microsoft.com/office/drawing/2014/main" id="{B45D47E0-EDD3-4116-983C-F12AB247B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17"/>
          <a:stretch/>
        </p:blipFill>
        <p:spPr bwMode="auto">
          <a:xfrm>
            <a:off x="4775533" y="2240547"/>
            <a:ext cx="4203215" cy="332592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rdykstra\Documents\PRET\Series\New 1111\New folder\New folder (2)\New folder\2612_B.JPG">
            <a:extLst>
              <a:ext uri="{FF2B5EF4-FFF2-40B4-BE49-F238E27FC236}">
                <a16:creationId xmlns:a16="http://schemas.microsoft.com/office/drawing/2014/main" id="{73373E44-EBF3-41AD-BB33-A83DBBA6B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0" y="2214390"/>
            <a:ext cx="4602573" cy="346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060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6CE758-5AE9-43AA-8439-A0BC0BDDE21E}"/>
              </a:ext>
            </a:extLst>
          </p:cNvPr>
          <p:cNvSpPr>
            <a:spLocks noGrp="1"/>
          </p:cNvSpPr>
          <p:nvPr>
            <p:ph type="subTitle" idx="1"/>
          </p:nvPr>
        </p:nvSpPr>
        <p:spPr>
          <a:xfrm>
            <a:off x="737633" y="1839951"/>
            <a:ext cx="7668734" cy="3522845"/>
          </a:xfrm>
        </p:spPr>
        <p:txBody>
          <a:bodyPr>
            <a:normAutofit/>
          </a:bodyPr>
          <a:lstStyle/>
          <a:p>
            <a:pPr>
              <a:spcBef>
                <a:spcPct val="0"/>
              </a:spcBef>
            </a:pPr>
            <a:r>
              <a:rPr lang="en-US" sz="3600" b="1" dirty="0">
                <a:solidFill>
                  <a:srgbClr val="2A3180"/>
                </a:solidFill>
                <a:latin typeface="+mj-lt"/>
                <a:ea typeface="+mj-ea"/>
                <a:cs typeface="+mj-cs"/>
              </a:rPr>
              <a:t>Reviewing Photos of Eyelids</a:t>
            </a:r>
            <a:br>
              <a:rPr lang="en-US" sz="3600" b="1" dirty="0">
                <a:solidFill>
                  <a:srgbClr val="2A3180"/>
                </a:solidFill>
                <a:latin typeface="+mj-lt"/>
                <a:ea typeface="+mj-ea"/>
                <a:cs typeface="+mj-cs"/>
              </a:rPr>
            </a:br>
            <a:r>
              <a:rPr lang="en-US" sz="3600" b="1" dirty="0">
                <a:solidFill>
                  <a:srgbClr val="2A3180"/>
                </a:solidFill>
                <a:latin typeface="+mj-lt"/>
                <a:ea typeface="+mj-ea"/>
                <a:cs typeface="+mj-cs"/>
              </a:rPr>
              <a:t>Before and After</a:t>
            </a:r>
            <a:br>
              <a:rPr lang="en-US" sz="3600" b="1" dirty="0">
                <a:solidFill>
                  <a:srgbClr val="2A3180"/>
                </a:solidFill>
                <a:latin typeface="+mj-lt"/>
                <a:ea typeface="+mj-ea"/>
                <a:cs typeface="+mj-cs"/>
              </a:rPr>
            </a:br>
            <a:r>
              <a:rPr lang="en-US" sz="3600" b="1" dirty="0">
                <a:solidFill>
                  <a:srgbClr val="2A3180"/>
                </a:solidFill>
                <a:latin typeface="+mj-lt"/>
                <a:ea typeface="+mj-ea"/>
                <a:cs typeface="+mj-cs"/>
              </a:rPr>
              <a:t>Trachomatous Trichiasis (TT) Surgery</a:t>
            </a:r>
          </a:p>
        </p:txBody>
      </p:sp>
      <p:sp>
        <p:nvSpPr>
          <p:cNvPr id="6" name="Rectangle 5">
            <a:extLst>
              <a:ext uri="{FF2B5EF4-FFF2-40B4-BE49-F238E27FC236}">
                <a16:creationId xmlns:a16="http://schemas.microsoft.com/office/drawing/2014/main" id="{F51CD681-3652-48C2-B7EC-C9D90225F4D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02AA6CE-4C2C-4290-B0B6-EB7124DF247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598BF7D1-6C27-4432-9A6E-9714FDCDF8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77" y="188577"/>
            <a:ext cx="1852402" cy="1104964"/>
          </a:xfrm>
          <a:prstGeom prst="rect">
            <a:avLst/>
          </a:prstGeom>
          <a:noFill/>
          <a:ln>
            <a:noFill/>
          </a:ln>
        </p:spPr>
      </p:pic>
      <p:pic>
        <p:nvPicPr>
          <p:cNvPr id="9" name="Picture 8">
            <a:extLst>
              <a:ext uri="{FF2B5EF4-FFF2-40B4-BE49-F238E27FC236}">
                <a16:creationId xmlns:a16="http://schemas.microsoft.com/office/drawing/2014/main" id="{B881AA05-D251-4F4B-8620-4E88DCA0C6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76" t="17911" r="6727" b="21582"/>
          <a:stretch/>
        </p:blipFill>
        <p:spPr bwMode="auto">
          <a:xfrm>
            <a:off x="253180" y="5128228"/>
            <a:ext cx="3360327" cy="96254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0892FCB-D29B-4774-AE5A-739253B0CE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2790" y="4881097"/>
            <a:ext cx="1429776" cy="1206514"/>
          </a:xfrm>
          <a:prstGeom prst="rect">
            <a:avLst/>
          </a:prstGeom>
          <a:noFill/>
          <a:ln>
            <a:noFill/>
          </a:ln>
        </p:spPr>
      </p:pic>
    </p:spTree>
    <p:extLst>
      <p:ext uri="{BB962C8B-B14F-4D97-AF65-F5344CB8AC3E}">
        <p14:creationId xmlns:p14="http://schemas.microsoft.com/office/powerpoint/2010/main" val="247760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17B27A-0DA1-4CE4-9F3A-098CFE4C4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54" y="1690689"/>
            <a:ext cx="6494903" cy="4890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a:extLst>
              <a:ext uri="{FF2B5EF4-FFF2-40B4-BE49-F238E27FC236}">
                <a16:creationId xmlns:a16="http://schemas.microsoft.com/office/drawing/2014/main" id="{9FAA33B6-D5D3-45E8-8955-7E0A8068195E}"/>
              </a:ext>
            </a:extLst>
          </p:cNvPr>
          <p:cNvSpPr txBox="1">
            <a:spLocks/>
          </p:cNvSpPr>
          <p:nvPr/>
        </p:nvSpPr>
        <p:spPr>
          <a:xfrm>
            <a:off x="628650" y="365126"/>
            <a:ext cx="6638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Example 6: Tarsus Exposed</a:t>
            </a:r>
            <a:br>
              <a:rPr lang="en-US" sz="3600" b="1" dirty="0"/>
            </a:br>
            <a:r>
              <a:rPr lang="en-US" sz="3600" b="1" i="1" dirty="0"/>
              <a:t>Immediate Postoperative Photo</a:t>
            </a:r>
          </a:p>
        </p:txBody>
      </p:sp>
    </p:spTree>
    <p:extLst>
      <p:ext uri="{BB962C8B-B14F-4D97-AF65-F5344CB8AC3E}">
        <p14:creationId xmlns:p14="http://schemas.microsoft.com/office/powerpoint/2010/main" val="159661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fr-FR" sz="3600" b="1" dirty="0"/>
              <a:t>Example 6: Tarsus </a:t>
            </a:r>
            <a:r>
              <a:rPr lang="fr-FR" sz="3600" b="1" dirty="0" err="1"/>
              <a:t>Exposed</a:t>
            </a:r>
            <a:br>
              <a:rPr lang="fr-FR" sz="3600" b="1" dirty="0"/>
            </a:br>
            <a:r>
              <a:rPr lang="fr-FR" sz="3600" b="1" i="1" dirty="0"/>
              <a:t>Follow-up Photo</a:t>
            </a:r>
          </a:p>
        </p:txBody>
      </p:sp>
      <p:pic>
        <p:nvPicPr>
          <p:cNvPr id="6" name="Picture 3" descr="C:\Users\rdykstra\Documents\PRET\Series\New 1111\New folder\1970_G4.JPG">
            <a:extLst>
              <a:ext uri="{FF2B5EF4-FFF2-40B4-BE49-F238E27FC236}">
                <a16:creationId xmlns:a16="http://schemas.microsoft.com/office/drawing/2014/main" id="{92A6CE46-F79D-455F-AF3C-18C01E0B0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7" y="1878555"/>
            <a:ext cx="6974310" cy="38963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D7A40DDF-1776-4062-8C62-263B4D966230}"/>
              </a:ext>
            </a:extLst>
          </p:cNvPr>
          <p:cNvSpPr txBox="1"/>
          <p:nvPr/>
        </p:nvSpPr>
        <p:spPr>
          <a:xfrm>
            <a:off x="7587455" y="2828835"/>
            <a:ext cx="1394460" cy="1200329"/>
          </a:xfrm>
          <a:prstGeom prst="rect">
            <a:avLst/>
          </a:prstGeom>
          <a:noFill/>
        </p:spPr>
        <p:txBody>
          <a:bodyPr wrap="square" rtlCol="0">
            <a:spAutoFit/>
          </a:bodyPr>
          <a:lstStyle/>
          <a:p>
            <a:r>
              <a:rPr lang="en-US" dirty="0"/>
              <a:t>Eyelid contour abnormality is visible</a:t>
            </a:r>
          </a:p>
        </p:txBody>
      </p:sp>
    </p:spTree>
    <p:extLst>
      <p:ext uri="{BB962C8B-B14F-4D97-AF65-F5344CB8AC3E}">
        <p14:creationId xmlns:p14="http://schemas.microsoft.com/office/powerpoint/2010/main" val="111232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6: Tarsus Exposed</a:t>
            </a:r>
            <a:br>
              <a:rPr lang="en-US" sz="3600" b="1" dirty="0"/>
            </a:br>
            <a:r>
              <a:rPr lang="en-US" sz="3600" b="1" i="1" dirty="0"/>
              <a:t>Both Photos</a:t>
            </a:r>
          </a:p>
        </p:txBody>
      </p:sp>
      <p:pic>
        <p:nvPicPr>
          <p:cNvPr id="6" name="Picture 3" descr="C:\Users\rdykstra\Documents\PRET\Series\New 1111\New folder\1970_G4.JPG">
            <a:extLst>
              <a:ext uri="{FF2B5EF4-FFF2-40B4-BE49-F238E27FC236}">
                <a16:creationId xmlns:a16="http://schemas.microsoft.com/office/drawing/2014/main" id="{92A6CE46-F79D-455F-AF3C-18C01E0B0B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9" r="8107"/>
          <a:stretch/>
        </p:blipFill>
        <p:spPr bwMode="auto">
          <a:xfrm>
            <a:off x="4464355" y="2192625"/>
            <a:ext cx="4613033" cy="310005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F0A364A9-4CC9-4768-AEB8-913B2B6C1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4" y="2192626"/>
            <a:ext cx="4263450" cy="3210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6290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21FF-1F77-4667-9866-87C4D32B47A1}"/>
              </a:ext>
            </a:extLst>
          </p:cNvPr>
          <p:cNvSpPr>
            <a:spLocks noGrp="1"/>
          </p:cNvSpPr>
          <p:nvPr>
            <p:ph type="title"/>
          </p:nvPr>
        </p:nvSpPr>
        <p:spPr>
          <a:xfrm>
            <a:off x="524146" y="1780674"/>
            <a:ext cx="8423910" cy="2420855"/>
          </a:xfrm>
        </p:spPr>
        <p:txBody>
          <a:bodyPr>
            <a:normAutofit fontScale="90000"/>
          </a:bodyPr>
          <a:lstStyle/>
          <a:p>
            <a:pPr>
              <a:lnSpc>
                <a:spcPct val="100000"/>
              </a:lnSpc>
              <a:spcBef>
                <a:spcPts val="0"/>
              </a:spcBef>
              <a:spcAft>
                <a:spcPts val="1800"/>
              </a:spcAft>
            </a:pPr>
            <a:r>
              <a:rPr lang="en-US" sz="6700" dirty="0"/>
              <a:t>Session 2:</a:t>
            </a:r>
            <a:br>
              <a:rPr lang="en-US" dirty="0"/>
            </a:br>
            <a:r>
              <a:rPr lang="en-US" sz="4900" dirty="0"/>
              <a:t>Individual Surgeon Review of Photos</a:t>
            </a:r>
          </a:p>
        </p:txBody>
      </p:sp>
      <p:sp>
        <p:nvSpPr>
          <p:cNvPr id="3" name="Text Placeholder 2">
            <a:extLst>
              <a:ext uri="{FF2B5EF4-FFF2-40B4-BE49-F238E27FC236}">
                <a16:creationId xmlns:a16="http://schemas.microsoft.com/office/drawing/2014/main" id="{AC16F3E2-E076-41F4-B065-436133D2EF2C}"/>
              </a:ext>
            </a:extLst>
          </p:cNvPr>
          <p:cNvSpPr>
            <a:spLocks noGrp="1"/>
          </p:cNvSpPr>
          <p:nvPr>
            <p:ph type="body" idx="1"/>
          </p:nvPr>
        </p:nvSpPr>
        <p:spPr>
          <a:xfrm>
            <a:off x="628650" y="4403558"/>
            <a:ext cx="7886700" cy="1373272"/>
          </a:xfrm>
        </p:spPr>
        <p:txBody>
          <a:bodyPr>
            <a:normAutofit/>
          </a:bodyPr>
          <a:lstStyle/>
          <a:p>
            <a:endParaRPr lang="en-US" sz="2800" i="1" dirty="0"/>
          </a:p>
        </p:txBody>
      </p:sp>
      <p:sp>
        <p:nvSpPr>
          <p:cNvPr id="4" name="Rectangle 3">
            <a:extLst>
              <a:ext uri="{FF2B5EF4-FFF2-40B4-BE49-F238E27FC236}">
                <a16:creationId xmlns:a16="http://schemas.microsoft.com/office/drawing/2014/main" id="{4BEDCA15-5BBF-405F-BD98-CA03EB49E4B5}"/>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6B3AD7B-E074-42E0-92DF-FBA2EF321487}"/>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736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7"/>
            <a:ext cx="6638424" cy="950718"/>
          </a:xfrm>
        </p:spPr>
        <p:txBody>
          <a:bodyPr>
            <a:normAutofit/>
          </a:bodyPr>
          <a:lstStyle/>
          <a:p>
            <a:r>
              <a:rPr lang="en-US" sz="3600" b="1" dirty="0"/>
              <a:t>Methodology</a:t>
            </a:r>
          </a:p>
        </p:txBody>
      </p:sp>
      <p:sp>
        <p:nvSpPr>
          <p:cNvPr id="3" name="Content Placeholder 2">
            <a:extLst>
              <a:ext uri="{FF2B5EF4-FFF2-40B4-BE49-F238E27FC236}">
                <a16:creationId xmlns:a16="http://schemas.microsoft.com/office/drawing/2014/main" id="{6F66FDCC-29F2-4BB1-9F26-2255670523B7}"/>
              </a:ext>
            </a:extLst>
          </p:cNvPr>
          <p:cNvSpPr>
            <a:spLocks noGrp="1"/>
          </p:cNvSpPr>
          <p:nvPr>
            <p:ph idx="1"/>
          </p:nvPr>
        </p:nvSpPr>
        <p:spPr>
          <a:xfrm>
            <a:off x="628650" y="1432721"/>
            <a:ext cx="8188779" cy="4784719"/>
          </a:xfrm>
        </p:spPr>
        <p:txBody>
          <a:bodyPr>
            <a:normAutofit fontScale="92500" lnSpcReduction="20000"/>
          </a:bodyPr>
          <a:lstStyle/>
          <a:p>
            <a:pPr marL="339725" lvl="1" indent="-339725">
              <a:lnSpc>
                <a:spcPct val="100000"/>
              </a:lnSpc>
              <a:spcBef>
                <a:spcPts val="600"/>
              </a:spcBef>
              <a:spcAft>
                <a:spcPts val="1200"/>
              </a:spcAft>
            </a:pPr>
            <a:r>
              <a:rPr lang="en-US" sz="2800" dirty="0"/>
              <a:t>Obtain 1) the photos of your surgeries and 2) the standardized forms to fill out.</a:t>
            </a:r>
          </a:p>
          <a:p>
            <a:pPr marL="339725" lvl="1" indent="-339725">
              <a:lnSpc>
                <a:spcPct val="100000"/>
              </a:lnSpc>
              <a:spcBef>
                <a:spcPts val="600"/>
              </a:spcBef>
              <a:spcAft>
                <a:spcPts val="1200"/>
              </a:spcAft>
            </a:pPr>
            <a:r>
              <a:rPr lang="en-US" sz="2800" dirty="0"/>
              <a:t>Use a computer to conduct a review of the photos.</a:t>
            </a:r>
          </a:p>
          <a:p>
            <a:pPr marL="339725" lvl="1" indent="-339725">
              <a:lnSpc>
                <a:spcPct val="100000"/>
              </a:lnSpc>
              <a:spcBef>
                <a:spcPts val="600"/>
              </a:spcBef>
              <a:spcAft>
                <a:spcPts val="1200"/>
              </a:spcAft>
            </a:pPr>
            <a:r>
              <a:rPr lang="en-US" sz="2800" dirty="0"/>
              <a:t>Complete </a:t>
            </a:r>
            <a:r>
              <a:rPr lang="en-US" sz="2800" u="sng" dirty="0"/>
              <a:t>a form for each photo</a:t>
            </a:r>
            <a:r>
              <a:rPr lang="en-US" sz="2800" dirty="0"/>
              <a:t>.</a:t>
            </a:r>
            <a:endParaRPr lang="en-US" sz="2800" b="1" u="sng" dirty="0"/>
          </a:p>
          <a:p>
            <a:pPr marL="339725" lvl="1" indent="-339725">
              <a:lnSpc>
                <a:spcPct val="100000"/>
              </a:lnSpc>
              <a:spcBef>
                <a:spcPts val="600"/>
              </a:spcBef>
              <a:spcAft>
                <a:spcPts val="1200"/>
              </a:spcAft>
            </a:pPr>
            <a:r>
              <a:rPr lang="en-US" sz="2800" b="1" dirty="0"/>
              <a:t>Completely fill out the form for the immediate postoperative photo before reviewing the follow-up photo.</a:t>
            </a:r>
          </a:p>
          <a:p>
            <a:pPr marL="339725" lvl="1" indent="-339725">
              <a:lnSpc>
                <a:spcPct val="100000"/>
              </a:lnSpc>
              <a:spcBef>
                <a:spcPts val="600"/>
              </a:spcBef>
              <a:spcAft>
                <a:spcPts val="1200"/>
              </a:spcAft>
            </a:pPr>
            <a:r>
              <a:rPr lang="en-US" sz="2800" dirty="0"/>
              <a:t>Wait for a supervisor to come by to discuss your photos.</a:t>
            </a:r>
          </a:p>
          <a:p>
            <a:pPr marL="339725" lvl="1" indent="-339725">
              <a:lnSpc>
                <a:spcPct val="100000"/>
              </a:lnSpc>
              <a:spcBef>
                <a:spcPts val="600"/>
              </a:spcBef>
              <a:spcAft>
                <a:spcPts val="1200"/>
              </a:spcAft>
            </a:pPr>
            <a:r>
              <a:rPr lang="en-US" sz="2800" dirty="0"/>
              <a:t>After discussing with the supervisor and finalizing the forms, submit the forms to the designated representative.</a:t>
            </a:r>
          </a:p>
        </p:txBody>
      </p:sp>
      <p:sp>
        <p:nvSpPr>
          <p:cNvPr id="4" name="Rectangle 3">
            <a:extLst>
              <a:ext uri="{FF2B5EF4-FFF2-40B4-BE49-F238E27FC236}">
                <a16:creationId xmlns:a16="http://schemas.microsoft.com/office/drawing/2014/main" id="{316EBE42-C2B0-4689-8E59-403A6709A89D}"/>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8AF243E2-B246-4C9A-8A18-A8995433A6D6}"/>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48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21FF-1F77-4667-9866-87C4D32B47A1}"/>
              </a:ext>
            </a:extLst>
          </p:cNvPr>
          <p:cNvSpPr>
            <a:spLocks noGrp="1"/>
          </p:cNvSpPr>
          <p:nvPr>
            <p:ph type="title"/>
          </p:nvPr>
        </p:nvSpPr>
        <p:spPr>
          <a:xfrm>
            <a:off x="623888" y="1744579"/>
            <a:ext cx="7886700" cy="2495951"/>
          </a:xfrm>
        </p:spPr>
        <p:txBody>
          <a:bodyPr>
            <a:noAutofit/>
          </a:bodyPr>
          <a:lstStyle/>
          <a:p>
            <a:pPr>
              <a:lnSpc>
                <a:spcPct val="100000"/>
              </a:lnSpc>
              <a:spcBef>
                <a:spcPts val="0"/>
              </a:spcBef>
              <a:spcAft>
                <a:spcPts val="1800"/>
              </a:spcAft>
            </a:pPr>
            <a:r>
              <a:rPr lang="en-US" dirty="0"/>
              <a:t>Session 3:</a:t>
            </a:r>
            <a:br>
              <a:rPr lang="en-US" sz="4400" dirty="0"/>
            </a:br>
            <a:r>
              <a:rPr lang="en-US" sz="4400" dirty="0"/>
              <a:t>Collection of Feedback and Group Discussion on Photo Taking</a:t>
            </a:r>
          </a:p>
        </p:txBody>
      </p:sp>
      <p:sp>
        <p:nvSpPr>
          <p:cNvPr id="3" name="Text Placeholder 2">
            <a:extLst>
              <a:ext uri="{FF2B5EF4-FFF2-40B4-BE49-F238E27FC236}">
                <a16:creationId xmlns:a16="http://schemas.microsoft.com/office/drawing/2014/main" id="{AC16F3E2-E076-41F4-B065-436133D2EF2C}"/>
              </a:ext>
            </a:extLst>
          </p:cNvPr>
          <p:cNvSpPr>
            <a:spLocks noGrp="1"/>
          </p:cNvSpPr>
          <p:nvPr>
            <p:ph type="body" idx="1"/>
          </p:nvPr>
        </p:nvSpPr>
        <p:spPr>
          <a:xfrm>
            <a:off x="623888" y="4455603"/>
            <a:ext cx="7886700" cy="900114"/>
          </a:xfrm>
        </p:spPr>
        <p:txBody>
          <a:bodyPr>
            <a:normAutofit/>
          </a:bodyPr>
          <a:lstStyle/>
          <a:p>
            <a:r>
              <a:rPr lang="en-US" sz="2800" i="1" dirty="0"/>
              <a:t>Suggestions and recommendations for the photo taking process</a:t>
            </a:r>
          </a:p>
        </p:txBody>
      </p:sp>
      <p:sp>
        <p:nvSpPr>
          <p:cNvPr id="4" name="Rectangle 3">
            <a:extLst>
              <a:ext uri="{FF2B5EF4-FFF2-40B4-BE49-F238E27FC236}">
                <a16:creationId xmlns:a16="http://schemas.microsoft.com/office/drawing/2014/main" id="{A1B8FB45-7626-4997-9681-E29DDF643B0D}"/>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060613E-1976-4FDF-B05E-2360F938012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021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a:t>Methodology</a:t>
            </a:r>
          </a:p>
        </p:txBody>
      </p:sp>
      <p:sp>
        <p:nvSpPr>
          <p:cNvPr id="3" name="Content Placeholder 2">
            <a:extLst>
              <a:ext uri="{FF2B5EF4-FFF2-40B4-BE49-F238E27FC236}">
                <a16:creationId xmlns:a16="http://schemas.microsoft.com/office/drawing/2014/main" id="{6F66FDCC-29F2-4BB1-9F26-2255670523B7}"/>
              </a:ext>
            </a:extLst>
          </p:cNvPr>
          <p:cNvSpPr>
            <a:spLocks noGrp="1"/>
          </p:cNvSpPr>
          <p:nvPr>
            <p:ph idx="1"/>
          </p:nvPr>
        </p:nvSpPr>
        <p:spPr>
          <a:xfrm>
            <a:off x="628650" y="1690688"/>
            <a:ext cx="7973929" cy="4802185"/>
          </a:xfrm>
        </p:spPr>
        <p:txBody>
          <a:bodyPr>
            <a:normAutofit/>
          </a:bodyPr>
          <a:lstStyle/>
          <a:p>
            <a:pPr marL="339725" lvl="1" indent="-339725">
              <a:lnSpc>
                <a:spcPct val="100000"/>
              </a:lnSpc>
              <a:spcBef>
                <a:spcPts val="600"/>
              </a:spcBef>
              <a:spcAft>
                <a:spcPts val="1200"/>
              </a:spcAft>
            </a:pPr>
            <a:r>
              <a:rPr lang="en-US" sz="2800" dirty="0"/>
              <a:t>Administration of questionnaire</a:t>
            </a:r>
          </a:p>
          <a:p>
            <a:pPr marL="685800" lvl="2">
              <a:lnSpc>
                <a:spcPct val="100000"/>
              </a:lnSpc>
              <a:spcBef>
                <a:spcPts val="600"/>
              </a:spcBef>
              <a:spcAft>
                <a:spcPts val="1200"/>
              </a:spcAft>
            </a:pPr>
            <a:r>
              <a:rPr lang="en-US" sz="2400" dirty="0"/>
              <a:t>Submit the questionnaire to the designated representative</a:t>
            </a:r>
          </a:p>
          <a:p>
            <a:pPr marL="339725" lvl="1" indent="-339725">
              <a:lnSpc>
                <a:spcPct val="100000"/>
              </a:lnSpc>
              <a:spcBef>
                <a:spcPts val="600"/>
              </a:spcBef>
              <a:spcAft>
                <a:spcPts val="1200"/>
              </a:spcAft>
            </a:pPr>
            <a:r>
              <a:rPr lang="en-US" sz="2800" dirty="0"/>
              <a:t>Discussion</a:t>
            </a:r>
          </a:p>
        </p:txBody>
      </p:sp>
      <p:sp>
        <p:nvSpPr>
          <p:cNvPr id="4" name="Rectangle 3">
            <a:extLst>
              <a:ext uri="{FF2B5EF4-FFF2-40B4-BE49-F238E27FC236}">
                <a16:creationId xmlns:a16="http://schemas.microsoft.com/office/drawing/2014/main" id="{116334B0-E64F-4C9D-BE24-480DF60AE679}"/>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0A046A3-989C-48B7-99FC-E717DB87C846}"/>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101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21FF-1F77-4667-9866-87C4D32B47A1}"/>
              </a:ext>
            </a:extLst>
          </p:cNvPr>
          <p:cNvSpPr>
            <a:spLocks noGrp="1"/>
          </p:cNvSpPr>
          <p:nvPr>
            <p:ph type="title"/>
          </p:nvPr>
        </p:nvSpPr>
        <p:spPr>
          <a:xfrm>
            <a:off x="623888" y="1276601"/>
            <a:ext cx="7886700" cy="2852737"/>
          </a:xfrm>
        </p:spPr>
        <p:txBody>
          <a:bodyPr>
            <a:normAutofit/>
          </a:bodyPr>
          <a:lstStyle/>
          <a:p>
            <a:pPr>
              <a:lnSpc>
                <a:spcPct val="100000"/>
              </a:lnSpc>
              <a:spcBef>
                <a:spcPts val="0"/>
              </a:spcBef>
              <a:spcAft>
                <a:spcPts val="1800"/>
              </a:spcAft>
            </a:pPr>
            <a:r>
              <a:rPr lang="en-US" dirty="0"/>
              <a:t>Session 1:</a:t>
            </a:r>
            <a:br>
              <a:rPr lang="en-US" dirty="0"/>
            </a:br>
            <a:r>
              <a:rPr lang="en-US" dirty="0"/>
              <a:t>Group Review of Photos</a:t>
            </a:r>
          </a:p>
        </p:txBody>
      </p:sp>
      <p:sp>
        <p:nvSpPr>
          <p:cNvPr id="3" name="Text Placeholder 2">
            <a:extLst>
              <a:ext uri="{FF2B5EF4-FFF2-40B4-BE49-F238E27FC236}">
                <a16:creationId xmlns:a16="http://schemas.microsoft.com/office/drawing/2014/main" id="{AC16F3E2-E076-41F4-B065-436133D2EF2C}"/>
              </a:ext>
            </a:extLst>
          </p:cNvPr>
          <p:cNvSpPr>
            <a:spLocks noGrp="1"/>
          </p:cNvSpPr>
          <p:nvPr>
            <p:ph type="body" idx="1"/>
          </p:nvPr>
        </p:nvSpPr>
        <p:spPr>
          <a:xfrm>
            <a:off x="623888" y="4283241"/>
            <a:ext cx="7886700" cy="1373272"/>
          </a:xfrm>
        </p:spPr>
        <p:txBody>
          <a:bodyPr>
            <a:normAutofit/>
          </a:bodyPr>
          <a:lstStyle/>
          <a:p>
            <a:r>
              <a:rPr lang="en-US" sz="2800" i="1" dirty="0"/>
              <a:t>Facilitated by a technical supervisor</a:t>
            </a:r>
          </a:p>
        </p:txBody>
      </p:sp>
      <p:sp>
        <p:nvSpPr>
          <p:cNvPr id="4" name="Rectangle 3">
            <a:extLst>
              <a:ext uri="{FF2B5EF4-FFF2-40B4-BE49-F238E27FC236}">
                <a16:creationId xmlns:a16="http://schemas.microsoft.com/office/drawing/2014/main" id="{878E4805-358C-4AFF-9ED8-ABED30E76E7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9F70330-F8DC-47FA-971C-D09B9AD105F0}"/>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611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fr-FR" sz="3600" b="1" dirty="0"/>
              <a:t>Introduction</a:t>
            </a:r>
          </a:p>
        </p:txBody>
      </p:sp>
      <p:sp>
        <p:nvSpPr>
          <p:cNvPr id="3" name="Content Placeholder 2">
            <a:extLst>
              <a:ext uri="{FF2B5EF4-FFF2-40B4-BE49-F238E27FC236}">
                <a16:creationId xmlns:a16="http://schemas.microsoft.com/office/drawing/2014/main" id="{6F66FDCC-29F2-4BB1-9F26-2255670523B7}"/>
              </a:ext>
            </a:extLst>
          </p:cNvPr>
          <p:cNvSpPr>
            <a:spLocks noGrp="1"/>
          </p:cNvSpPr>
          <p:nvPr>
            <p:ph idx="1"/>
          </p:nvPr>
        </p:nvSpPr>
        <p:spPr>
          <a:xfrm>
            <a:off x="628651" y="1690688"/>
            <a:ext cx="7886700" cy="4802185"/>
          </a:xfrm>
        </p:spPr>
        <p:txBody>
          <a:bodyPr>
            <a:normAutofit/>
          </a:bodyPr>
          <a:lstStyle/>
          <a:p>
            <a:pPr marL="0" lvl="1" indent="0">
              <a:lnSpc>
                <a:spcPct val="100000"/>
              </a:lnSpc>
              <a:spcBef>
                <a:spcPts val="600"/>
              </a:spcBef>
              <a:spcAft>
                <a:spcPts val="1200"/>
              </a:spcAft>
              <a:buNone/>
            </a:pPr>
            <a:r>
              <a:rPr lang="en-US" sz="2800" dirty="0"/>
              <a:t>To discuss: </a:t>
            </a:r>
          </a:p>
          <a:p>
            <a:pPr marL="339725" lvl="1" indent="-339725">
              <a:lnSpc>
                <a:spcPct val="100000"/>
              </a:lnSpc>
              <a:spcBef>
                <a:spcPts val="600"/>
              </a:spcBef>
              <a:spcAft>
                <a:spcPts val="1200"/>
              </a:spcAft>
            </a:pPr>
            <a:r>
              <a:rPr lang="en-US" sz="2800" dirty="0"/>
              <a:t>What are the objectives of integrating photo taking into the surgical process?</a:t>
            </a:r>
          </a:p>
        </p:txBody>
      </p:sp>
      <p:sp>
        <p:nvSpPr>
          <p:cNvPr id="4" name="Rectangle 3">
            <a:extLst>
              <a:ext uri="{FF2B5EF4-FFF2-40B4-BE49-F238E27FC236}">
                <a16:creationId xmlns:a16="http://schemas.microsoft.com/office/drawing/2014/main" id="{64250AE5-7CA3-499A-9505-311DB69BC5E4}"/>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A190ECE-EB9D-4630-8190-A4C184CE8015}"/>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92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dirty="0"/>
              <a:t>Example 1: Overcorrection</a:t>
            </a:r>
            <a:br>
              <a:rPr lang="en-US" sz="3600" b="1" dirty="0"/>
            </a:br>
            <a:r>
              <a:rPr lang="en-US" sz="3600" b="1" i="1" dirty="0"/>
              <a:t>Immediate Postoperative Photo</a:t>
            </a:r>
          </a:p>
        </p:txBody>
      </p:sp>
      <p:pic>
        <p:nvPicPr>
          <p:cNvPr id="4" name="Picture 4" descr="C:\Users\rdykstra\Documents\TT\Series\Overcorrection\Edited, not it ppt\2509_B1.JPG">
            <a:extLst>
              <a:ext uri="{FF2B5EF4-FFF2-40B4-BE49-F238E27FC236}">
                <a16:creationId xmlns:a16="http://schemas.microsoft.com/office/drawing/2014/main" id="{E2C747B1-3435-4343-A579-565999FA8D3D}"/>
              </a:ext>
            </a:extLst>
          </p:cNvPr>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8650" y="1666524"/>
            <a:ext cx="6638424" cy="47442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160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2B74-B4DC-442E-941D-D9EF3FCA6F35}"/>
              </a:ext>
            </a:extLst>
          </p:cNvPr>
          <p:cNvSpPr>
            <a:spLocks noGrp="1"/>
          </p:cNvSpPr>
          <p:nvPr>
            <p:ph type="title"/>
          </p:nvPr>
        </p:nvSpPr>
        <p:spPr/>
        <p:txBody>
          <a:bodyPr>
            <a:normAutofit/>
          </a:bodyPr>
          <a:lstStyle/>
          <a:p>
            <a:r>
              <a:rPr lang="en-US" sz="3600" b="1"/>
              <a:t>Example 1: Overcorrection</a:t>
            </a:r>
            <a:br>
              <a:rPr lang="en-US" sz="3600" b="1"/>
            </a:br>
            <a:r>
              <a:rPr lang="en-US" sz="3600" b="1" i="1"/>
              <a:t>Follow-up Photo (one year later)</a:t>
            </a:r>
          </a:p>
        </p:txBody>
      </p:sp>
      <p:pic>
        <p:nvPicPr>
          <p:cNvPr id="3" name="Picture 8" descr="C:\Users\rdykstra\Documents\TT\Series\Overcorrection\Edited, not it ppt\2509_F.JPG">
            <a:extLst>
              <a:ext uri="{FF2B5EF4-FFF2-40B4-BE49-F238E27FC236}">
                <a16:creationId xmlns:a16="http://schemas.microsoft.com/office/drawing/2014/main" id="{C7C5EEC7-0AAC-4B5A-B6A1-5CF08E1C23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8650" y="1607909"/>
            <a:ext cx="6657439" cy="49992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728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2B74-B4DC-442E-941D-D9EF3FCA6F35}"/>
              </a:ext>
            </a:extLst>
          </p:cNvPr>
          <p:cNvSpPr>
            <a:spLocks noGrp="1"/>
          </p:cNvSpPr>
          <p:nvPr>
            <p:ph type="title"/>
          </p:nvPr>
        </p:nvSpPr>
        <p:spPr/>
        <p:txBody>
          <a:bodyPr>
            <a:normAutofit/>
          </a:bodyPr>
          <a:lstStyle/>
          <a:p>
            <a:r>
              <a:rPr lang="en-US" sz="3600" b="1" dirty="0"/>
              <a:t>Example 1: Overcorrection</a:t>
            </a:r>
            <a:br>
              <a:rPr lang="en-US" sz="3600" b="1" dirty="0"/>
            </a:br>
            <a:r>
              <a:rPr lang="en-US" sz="3600" b="1" i="1" dirty="0"/>
              <a:t>Both Photos</a:t>
            </a:r>
          </a:p>
        </p:txBody>
      </p:sp>
      <p:pic>
        <p:nvPicPr>
          <p:cNvPr id="3" name="Picture 8" descr="C:\Users\rdykstra\Documents\TT\Series\Overcorrection\Edited, not it ppt\2509_F.JPG">
            <a:extLst>
              <a:ext uri="{FF2B5EF4-FFF2-40B4-BE49-F238E27FC236}">
                <a16:creationId xmlns:a16="http://schemas.microsoft.com/office/drawing/2014/main" id="{C7C5EEC7-0AAC-4B5A-B6A1-5CF08E1C23A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563" t="10478" r="14461" b="9432"/>
          <a:stretch/>
        </p:blipFill>
        <p:spPr bwMode="auto">
          <a:xfrm>
            <a:off x="4408761" y="2368627"/>
            <a:ext cx="4649119" cy="377963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rdykstra\Documents\TT\Series\Overcorrection\Edited, not it ppt\2509_B1.JPG">
            <a:extLst>
              <a:ext uri="{FF2B5EF4-FFF2-40B4-BE49-F238E27FC236}">
                <a16:creationId xmlns:a16="http://schemas.microsoft.com/office/drawing/2014/main" id="{EEB08FC9-73E6-4DFF-AE3E-98FB429BA7B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18395" t="12725" r="17536" b="17154"/>
          <a:stretch/>
        </p:blipFill>
        <p:spPr bwMode="auto">
          <a:xfrm>
            <a:off x="86120" y="2583879"/>
            <a:ext cx="4281715" cy="3349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972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D0DA3BF-CFC9-4872-BF5E-A9FF8E823D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contrast="6000"/>
                    </a14:imgEffect>
                  </a14:imgLayer>
                </a14:imgProps>
              </a:ext>
              <a:ext uri="{28A0092B-C50C-407E-A947-70E740481C1C}">
                <a14:useLocalDpi xmlns:a14="http://schemas.microsoft.com/office/drawing/2010/main" val="0"/>
              </a:ext>
            </a:extLst>
          </a:blip>
          <a:srcRect/>
          <a:stretch>
            <a:fillRect/>
          </a:stretch>
        </p:blipFill>
        <p:spPr bwMode="auto">
          <a:xfrm>
            <a:off x="1354508" y="1690689"/>
            <a:ext cx="6638424" cy="4945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a:extLst>
              <a:ext uri="{FF2B5EF4-FFF2-40B4-BE49-F238E27FC236}">
                <a16:creationId xmlns:a16="http://schemas.microsoft.com/office/drawing/2014/main" id="{AC4E8D95-2AD6-40EE-9526-7B8B7BF5608D}"/>
              </a:ext>
            </a:extLst>
          </p:cNvPr>
          <p:cNvSpPr>
            <a:spLocks noGrp="1"/>
          </p:cNvSpPr>
          <p:nvPr>
            <p:ph type="title"/>
          </p:nvPr>
        </p:nvSpPr>
        <p:spPr>
          <a:xfrm>
            <a:off x="628650" y="365126"/>
            <a:ext cx="6638424" cy="1325563"/>
          </a:xfrm>
        </p:spPr>
        <p:txBody>
          <a:bodyPr>
            <a:normAutofit/>
          </a:bodyPr>
          <a:lstStyle/>
          <a:p>
            <a:r>
              <a:rPr lang="en-US" sz="3600" b="1" dirty="0"/>
              <a:t>Example 2: Under correction</a:t>
            </a:r>
            <a:br>
              <a:rPr lang="en-US" sz="3600" b="1" dirty="0"/>
            </a:br>
            <a:r>
              <a:rPr lang="en-US" sz="3600" b="1" i="1" dirty="0"/>
              <a:t>Immediate Postoperative Photo</a:t>
            </a:r>
          </a:p>
        </p:txBody>
      </p:sp>
    </p:spTree>
    <p:extLst>
      <p:ext uri="{BB962C8B-B14F-4D97-AF65-F5344CB8AC3E}">
        <p14:creationId xmlns:p14="http://schemas.microsoft.com/office/powerpoint/2010/main" val="292346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2F28-F7DA-4373-A3A7-BE917130F3E1}"/>
              </a:ext>
            </a:extLst>
          </p:cNvPr>
          <p:cNvSpPr>
            <a:spLocks noGrp="1"/>
          </p:cNvSpPr>
          <p:nvPr>
            <p:ph type="title"/>
          </p:nvPr>
        </p:nvSpPr>
        <p:spPr>
          <a:xfrm>
            <a:off x="628650" y="365126"/>
            <a:ext cx="6638424" cy="1325563"/>
          </a:xfrm>
        </p:spPr>
        <p:txBody>
          <a:bodyPr>
            <a:normAutofit/>
          </a:bodyPr>
          <a:lstStyle/>
          <a:p>
            <a:r>
              <a:rPr lang="en-US" sz="3600" b="1"/>
              <a:t>Example 2: Under correction</a:t>
            </a:r>
            <a:br>
              <a:rPr lang="en-US" sz="3600" b="1"/>
            </a:br>
            <a:r>
              <a:rPr lang="en-US" sz="3600" b="1" i="1"/>
              <a:t>Follow-up Photo (one year later)</a:t>
            </a:r>
          </a:p>
        </p:txBody>
      </p:sp>
      <p:pic>
        <p:nvPicPr>
          <p:cNvPr id="4" name="Picture 6">
            <a:extLst>
              <a:ext uri="{FF2B5EF4-FFF2-40B4-BE49-F238E27FC236}">
                <a16:creationId xmlns:a16="http://schemas.microsoft.com/office/drawing/2014/main" id="{03138279-48B1-4B45-B488-B32F511BB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08" y="1609651"/>
            <a:ext cx="6797864" cy="5101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3317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3916</TotalTime>
  <Words>2400</Words>
  <Application>Microsoft Office PowerPoint</Application>
  <PresentationFormat>On-screen Show (4:3)</PresentationFormat>
  <Paragraphs>169</Paragraphs>
  <Slides>26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5b. Presentation for Reviewing Photos</vt:lpstr>
      <vt:lpstr>PowerPoint Presentation</vt:lpstr>
      <vt:lpstr>Session 1: Group Review of Photos</vt:lpstr>
      <vt:lpstr>Introduction</vt:lpstr>
      <vt:lpstr>Example 1: Overcorrection Immediate Postoperative Photo</vt:lpstr>
      <vt:lpstr>Example 1: Overcorrection Follow-up Photo (one year later)</vt:lpstr>
      <vt:lpstr>Example 1: Overcorrection Both Photos</vt:lpstr>
      <vt:lpstr>Example 2: Under correction Immediate Postoperative Photo</vt:lpstr>
      <vt:lpstr>Example 2: Under correction Follow-up Photo (one year later)</vt:lpstr>
      <vt:lpstr>Example 2: Under correction Both Photos</vt:lpstr>
      <vt:lpstr>PowerPoint Presentation</vt:lpstr>
      <vt:lpstr>Example 3: Incorrect Suture Tension Follow-up Photo (one year later)</vt:lpstr>
      <vt:lpstr>Example 3: Incorrect Suture Tension Both Photos</vt:lpstr>
      <vt:lpstr>PowerPoint Presentation</vt:lpstr>
      <vt:lpstr>Example 4: Tarsus Exposed Follow-up Photo (one year later)</vt:lpstr>
      <vt:lpstr>Example 4: Tarsus Exposed Both Photos</vt:lpstr>
      <vt:lpstr>PowerPoint Presentation</vt:lpstr>
      <vt:lpstr>Example 5: Under correction and Overcorrection Follow-up Photos</vt:lpstr>
      <vt:lpstr>Example 5: Under correction and Overcorrection  Both Photos</vt:lpstr>
      <vt:lpstr>PowerPoint Presentation</vt:lpstr>
      <vt:lpstr>Example 6: Tarsus Exposed Follow-up Photo</vt:lpstr>
      <vt:lpstr>Example 6: Tarsus Exposed Both Photos</vt:lpstr>
      <vt:lpstr>Session 2: Individual Surgeon Review of Photos</vt:lpstr>
      <vt:lpstr>Methodology</vt:lpstr>
      <vt:lpstr>Session 3: Collection of Feedback and Group Discussion on Photo Taking</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Sepama</dc:creator>
  <cp:lastModifiedBy>Stephanie Parker</cp:lastModifiedBy>
  <cp:revision>279</cp:revision>
  <dcterms:created xsi:type="dcterms:W3CDTF">2017-11-15T11:57:48Z</dcterms:created>
  <dcterms:modified xsi:type="dcterms:W3CDTF">2019-09-09T16:56:00Z</dcterms:modified>
</cp:coreProperties>
</file>