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56" r:id="rId2"/>
    <p:sldId id="423" r:id="rId3"/>
    <p:sldId id="394" r:id="rId4"/>
    <p:sldId id="404" r:id="rId5"/>
    <p:sldId id="405" r:id="rId6"/>
    <p:sldId id="406" r:id="rId7"/>
    <p:sldId id="417" r:id="rId8"/>
    <p:sldId id="407" r:id="rId9"/>
    <p:sldId id="408" r:id="rId10"/>
    <p:sldId id="418" r:id="rId11"/>
    <p:sldId id="409" r:id="rId12"/>
    <p:sldId id="410" r:id="rId13"/>
    <p:sldId id="419" r:id="rId14"/>
    <p:sldId id="411" r:id="rId15"/>
    <p:sldId id="412" r:id="rId16"/>
    <p:sldId id="420" r:id="rId17"/>
    <p:sldId id="413" r:id="rId18"/>
    <p:sldId id="416" r:id="rId19"/>
    <p:sldId id="421" r:id="rId20"/>
    <p:sldId id="415" r:id="rId21"/>
    <p:sldId id="414" r:id="rId22"/>
    <p:sldId id="422" r:id="rId23"/>
    <p:sldId id="395" r:id="rId24"/>
    <p:sldId id="397" r:id="rId25"/>
    <p:sldId id="396" r:id="rId26"/>
    <p:sldId id="398" r:id="rId2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i Kemper" initials="" lastIdx="7" clrIdx="0"/>
  <p:cmAuthor id="2" name="Stephanie Parker" initials="" lastIdx="5" clrIdx="1"/>
  <p:cmAuthor id="3" name="wg"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7" autoAdjust="0"/>
    <p:restoredTop sz="75524" autoAdjust="0"/>
  </p:normalViewPr>
  <p:slideViewPr>
    <p:cSldViewPr snapToGrid="0">
      <p:cViewPr varScale="1">
        <p:scale>
          <a:sx n="49" d="100"/>
          <a:sy n="49" d="100"/>
        </p:scale>
        <p:origin x="1728" y="36"/>
      </p:cViewPr>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F1EF57-F3E1-4854-AB2A-3CA7D23A58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FE290AD-953E-4A92-AFDD-D297CE7B71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DE984ED-05B6-4EC1-BF92-D149CF2812AC}" type="datetimeFigureOut">
              <a:rPr lang="en-US"/>
              <a:pPr>
                <a:defRPr/>
              </a:pPr>
              <a:t>9/9/2019</a:t>
            </a:fld>
            <a:endParaRPr lang="en-US"/>
          </a:p>
        </p:txBody>
      </p:sp>
      <p:sp>
        <p:nvSpPr>
          <p:cNvPr id="4" name="Footer Placeholder 3">
            <a:extLst>
              <a:ext uri="{FF2B5EF4-FFF2-40B4-BE49-F238E27FC236}">
                <a16:creationId xmlns:a16="http://schemas.microsoft.com/office/drawing/2014/main" id="{2F2B8D89-EA8D-4519-B32E-D89304890C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D7B20481-8814-4327-91B4-FF46694744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5DCF71A3-B456-47B5-A4DA-BE0B96289FE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A951C0-C5CF-408D-955B-9BE8DAC859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CA50053-31B0-4356-AD24-76FC7F70B74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15A0A75D-FB1C-4137-971F-4C8D20AF43F8}" type="datetimeFigureOut">
              <a:rPr lang="en-US"/>
              <a:pPr>
                <a:defRPr/>
              </a:pPr>
              <a:t>9/9/2019</a:t>
            </a:fld>
            <a:endParaRPr lang="en-US"/>
          </a:p>
        </p:txBody>
      </p:sp>
      <p:sp>
        <p:nvSpPr>
          <p:cNvPr id="4" name="Slide Image Placeholder 3">
            <a:extLst>
              <a:ext uri="{FF2B5EF4-FFF2-40B4-BE49-F238E27FC236}">
                <a16:creationId xmlns:a16="http://schemas.microsoft.com/office/drawing/2014/main" id="{2ED85BE3-E38E-40FB-8A1C-D9EE621E1662}"/>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9B0E311-EB0C-4A35-A761-291E94EF44A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8F6E2DC-9126-42F5-85F7-1CD22BB514A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69501D5-5376-4DFA-B530-3C62AD0C4D8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7AAC75F-1409-4F9D-A32E-9A59BEE0280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7AAC75F-1409-4F9D-A32E-9A59BEE02808}" type="slidenum">
              <a:rPr lang="en-US" smtClean="0"/>
              <a:pPr>
                <a:defRPr/>
              </a:pPr>
              <a:t>1</a:t>
            </a:fld>
            <a:endParaRPr lang="en-US"/>
          </a:p>
        </p:txBody>
      </p:sp>
    </p:spTree>
    <p:extLst>
      <p:ext uri="{BB962C8B-B14F-4D97-AF65-F5344CB8AC3E}">
        <p14:creationId xmlns:p14="http://schemas.microsoft.com/office/powerpoint/2010/main" val="645078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2106D6A-ECFA-4AC5-AB2E-5212894F81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9ED0BF8-8FAF-40F0-A4E8-A8CDEC7DDD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présente la photo POS, demande aux participants quelles sont leurs observations et discute des attentes mentionnées à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étape précédente.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 peut-on observer sur cet œil 3 à 6 mois après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opération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Comment ces observations correspondent-elles aux attentes si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on se base sur la photo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spcBef>
                <a:spcPct val="0"/>
              </a:spcBef>
            </a:pPr>
            <a:endParaRPr lang="fr-FR" altLang="fr-FR" dirty="0"/>
          </a:p>
        </p:txBody>
      </p:sp>
      <p:sp>
        <p:nvSpPr>
          <p:cNvPr id="24580" name="Slide Number Placeholder 3">
            <a:extLst>
              <a:ext uri="{FF2B5EF4-FFF2-40B4-BE49-F238E27FC236}">
                <a16:creationId xmlns:a16="http://schemas.microsoft.com/office/drawing/2014/main" id="{11BC6279-BD5E-4164-B0ED-EDA3DD1CB0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E8BFAA59-2FDA-4EC2-AB2E-4FBD310FB6A1}" type="slidenum">
              <a:rPr lang="en-US" altLang="fr-FR">
                <a:solidFill>
                  <a:srgbClr val="000000"/>
                </a:solidFill>
              </a:rPr>
              <a:pPr fontAlgn="base">
                <a:spcBef>
                  <a:spcPct val="0"/>
                </a:spcBef>
                <a:spcAft>
                  <a:spcPct val="0"/>
                </a:spcAft>
                <a:buSzPct val="100000"/>
              </a:pPr>
              <a:t>12</a:t>
            </a:fld>
            <a:endParaRPr lang="en-US" altLang="fr-F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B2483A5-AAEB-47FC-B89A-EF86D286A7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321FE25-176E-473A-8977-EBB236E65E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présente les photos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et POS côte à côte et demande aux participants, vu les résultats de la photo POS, </a:t>
            </a:r>
            <a:r>
              <a:rPr lang="fr-FR" sz="1200" kern="1200" dirty="0" err="1">
                <a:solidFill>
                  <a:schemeClr val="tx1"/>
                </a:solidFill>
                <a:effectLst/>
                <a:latin typeface="+mn-lt"/>
                <a:ea typeface="+mn-ea"/>
                <a:cs typeface="+mn-cs"/>
              </a:rPr>
              <a:t>qu</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aurait-on pu faire, pendant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intervention chirurgicale ou immédiatement après, pour diminuer le risque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un résultat non satisfaisant.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En observant cette photo, </a:t>
            </a:r>
            <a:r>
              <a:rPr lang="fr-FR" sz="1200" kern="1200" dirty="0" err="1">
                <a:solidFill>
                  <a:schemeClr val="tx1"/>
                </a:solidFill>
                <a:effectLst/>
                <a:latin typeface="+mn-lt"/>
                <a:ea typeface="+mn-ea"/>
                <a:cs typeface="+mn-cs"/>
              </a:rPr>
              <a:t>qu</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aurait-on pu faire, alors que le patient se trouvait sur la table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opération, pour obtenir un meilleur résultat ?</a:t>
            </a:r>
            <a:endParaRPr lang="en-US" sz="1200" kern="1200" dirty="0">
              <a:solidFill>
                <a:schemeClr val="tx1"/>
              </a:solidFill>
              <a:effectLst/>
              <a:latin typeface="+mn-lt"/>
              <a:ea typeface="+mn-ea"/>
              <a:cs typeface="+mn-cs"/>
            </a:endParaRPr>
          </a:p>
          <a:p>
            <a:pPr>
              <a:spcBef>
                <a:spcPct val="0"/>
              </a:spcBef>
            </a:pPr>
            <a:endParaRPr lang="fr-FR" altLang="fr-FR" dirty="0"/>
          </a:p>
        </p:txBody>
      </p:sp>
      <p:sp>
        <p:nvSpPr>
          <p:cNvPr id="26628" name="Slide Number Placeholder 3">
            <a:extLst>
              <a:ext uri="{FF2B5EF4-FFF2-40B4-BE49-F238E27FC236}">
                <a16:creationId xmlns:a16="http://schemas.microsoft.com/office/drawing/2014/main" id="{E1D253CF-6E90-4B97-8606-B70E31EDE0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F70E9037-D525-4425-A2F8-3D192ED0B889}" type="slidenum">
              <a:rPr lang="en-US" altLang="fr-FR">
                <a:solidFill>
                  <a:srgbClr val="000000"/>
                </a:solidFill>
              </a:rPr>
              <a:pPr fontAlgn="base">
                <a:spcBef>
                  <a:spcPct val="0"/>
                </a:spcBef>
                <a:spcAft>
                  <a:spcPct val="0"/>
                </a:spcAft>
                <a:buSzPct val="100000"/>
              </a:pPr>
              <a:t>13</a:t>
            </a:fld>
            <a:endParaRPr lang="en-US" altLang="fr-F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584DB98-09E9-4EBB-B0E2-00764FA4A6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70FCF50F-3AC0-44FD-A5CB-027BD89CA7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demande aux participants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évaluer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intervention chirurgicale, en soulignant les points positifs ou problèmes potentiels tout en inscrivant les réponses sur le tableau de conférence.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Quelles sont les caractéristiques chirurgicales positives de cette paupière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Quels sont les problèmes potentiels sur cette paupière ?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Le facilitateur doit être prêt à attirer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attention des participants sur certains détails critiques de la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si ces derniers ne les ont pas évoqués.</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fr-FR" sz="1200" kern="1200" dirty="0">
                <a:solidFill>
                  <a:schemeClr val="tx1"/>
                </a:solidFill>
                <a:effectLst/>
                <a:latin typeface="+mn-lt"/>
                <a:ea typeface="+mn-ea"/>
                <a:cs typeface="+mn-cs"/>
              </a:rPr>
              <a:t>Le facilitateur demande aux participants quelles seraient leurs attentes, en fonction des problèmes potentiels identifiés, lors de la consultation de suivi du patient opéré, 3 à 6 mois plus tard.</a:t>
            </a:r>
            <a:endParaRPr lang="en-US" sz="1200" kern="1200" dirty="0">
              <a:solidFill>
                <a:schemeClr val="tx1"/>
              </a:solidFill>
              <a:effectLst/>
              <a:latin typeface="+mn-lt"/>
              <a:ea typeface="+mn-ea"/>
              <a:cs typeface="+mn-cs"/>
            </a:endParaRPr>
          </a:p>
          <a:p>
            <a:pPr>
              <a:spcBef>
                <a:spcPct val="0"/>
              </a:spcBef>
            </a:pPr>
            <a:endParaRPr lang="fr-FR" altLang="fr-FR" dirty="0"/>
          </a:p>
        </p:txBody>
      </p:sp>
      <p:sp>
        <p:nvSpPr>
          <p:cNvPr id="28676" name="Slide Number Placeholder 3">
            <a:extLst>
              <a:ext uri="{FF2B5EF4-FFF2-40B4-BE49-F238E27FC236}">
                <a16:creationId xmlns:a16="http://schemas.microsoft.com/office/drawing/2014/main" id="{84699FF1-38F9-4BCD-9F65-35AF5B2E7A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A06DB12D-387C-497D-9A15-63908DCE3520}" type="slidenum">
              <a:rPr lang="en-US" altLang="fr-FR">
                <a:solidFill>
                  <a:srgbClr val="000000"/>
                </a:solidFill>
              </a:rPr>
              <a:pPr fontAlgn="base">
                <a:spcBef>
                  <a:spcPct val="0"/>
                </a:spcBef>
                <a:spcAft>
                  <a:spcPct val="0"/>
                </a:spcAft>
                <a:buSzPct val="100000"/>
              </a:pPr>
              <a:t>14</a:t>
            </a:fld>
            <a:endParaRPr lang="en-US" altLang="fr-F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C428B1F-DD95-4429-9843-82AAD7A8D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2A433A6C-642A-46EA-9C87-8C619F1C61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présente la photo POS, demande aux participants quelles sont leurs observations et discute des attentes mentionnées à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étape précédente.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 peut-on observer sur cet œil 3 à 6 mois après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opération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Comment ces observations correspondent-elles aux attentes si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on se base sur la photo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spcBef>
                <a:spcPct val="0"/>
              </a:spcBef>
            </a:pPr>
            <a:endParaRPr lang="fr-FR" altLang="fr-FR" dirty="0"/>
          </a:p>
        </p:txBody>
      </p:sp>
      <p:sp>
        <p:nvSpPr>
          <p:cNvPr id="30724" name="Slide Number Placeholder 3">
            <a:extLst>
              <a:ext uri="{FF2B5EF4-FFF2-40B4-BE49-F238E27FC236}">
                <a16:creationId xmlns:a16="http://schemas.microsoft.com/office/drawing/2014/main" id="{3EC6B962-F4DD-4D72-9DB7-DF2E60614C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1A12C59D-58E2-496E-8BED-8A59CDC017F8}" type="slidenum">
              <a:rPr lang="en-US" altLang="fr-FR">
                <a:solidFill>
                  <a:srgbClr val="000000"/>
                </a:solidFill>
              </a:rPr>
              <a:pPr fontAlgn="base">
                <a:spcBef>
                  <a:spcPct val="0"/>
                </a:spcBef>
                <a:spcAft>
                  <a:spcPct val="0"/>
                </a:spcAft>
                <a:buSzPct val="100000"/>
              </a:pPr>
              <a:t>15</a:t>
            </a:fld>
            <a:endParaRPr lang="en-US" altLang="fr-F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1E946CF-C4D8-443E-B00B-1F15DB1138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8D69C3D-FE23-4C46-95E7-2174B2721F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présente les photos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et POS côte à côte et demande aux participants, vu les résultats de la photo POS, </a:t>
            </a:r>
            <a:r>
              <a:rPr lang="fr-FR" sz="1200" kern="1200" dirty="0" err="1">
                <a:solidFill>
                  <a:schemeClr val="tx1"/>
                </a:solidFill>
                <a:effectLst/>
                <a:latin typeface="+mn-lt"/>
                <a:ea typeface="+mn-ea"/>
                <a:cs typeface="+mn-cs"/>
              </a:rPr>
              <a:t>qu</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aurait-on pu faire, pendant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intervention chirurgicale ou immédiatement après, pour diminuer le risque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un résultat non satisfaisant.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En observant cette photo, </a:t>
            </a:r>
            <a:r>
              <a:rPr lang="fr-FR" sz="1200" kern="1200" dirty="0" err="1">
                <a:solidFill>
                  <a:schemeClr val="tx1"/>
                </a:solidFill>
                <a:effectLst/>
                <a:latin typeface="+mn-lt"/>
                <a:ea typeface="+mn-ea"/>
                <a:cs typeface="+mn-cs"/>
              </a:rPr>
              <a:t>qu</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aurait-on pu faire, alors que le patient se trouvait sur la table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opération, pour obtenir un meilleur résultat ?</a:t>
            </a:r>
            <a:endParaRPr lang="en-US" sz="1200" kern="1200" dirty="0">
              <a:solidFill>
                <a:schemeClr val="tx1"/>
              </a:solidFill>
              <a:effectLst/>
              <a:latin typeface="+mn-lt"/>
              <a:ea typeface="+mn-ea"/>
              <a:cs typeface="+mn-cs"/>
            </a:endParaRPr>
          </a:p>
          <a:p>
            <a:pPr>
              <a:spcBef>
                <a:spcPct val="0"/>
              </a:spcBef>
            </a:pPr>
            <a:endParaRPr lang="fr-FR" altLang="fr-FR" dirty="0"/>
          </a:p>
        </p:txBody>
      </p:sp>
      <p:sp>
        <p:nvSpPr>
          <p:cNvPr id="32772" name="Slide Number Placeholder 3">
            <a:extLst>
              <a:ext uri="{FF2B5EF4-FFF2-40B4-BE49-F238E27FC236}">
                <a16:creationId xmlns:a16="http://schemas.microsoft.com/office/drawing/2014/main" id="{A9193BE9-6666-4450-BD53-DC31F2184F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2B51BD36-AD6E-41A8-A730-04CE290C0B73}" type="slidenum">
              <a:rPr lang="en-US" altLang="fr-FR">
                <a:solidFill>
                  <a:srgbClr val="000000"/>
                </a:solidFill>
              </a:rPr>
              <a:pPr fontAlgn="base">
                <a:spcBef>
                  <a:spcPct val="0"/>
                </a:spcBef>
                <a:spcAft>
                  <a:spcPct val="0"/>
                </a:spcAft>
                <a:buSzPct val="100000"/>
              </a:pPr>
              <a:t>16</a:t>
            </a:fld>
            <a:endParaRPr lang="en-US" altLang="fr-F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8437197-2E1F-4D03-91D5-4B4A96AFB1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EF28DFF-5CBD-4E32-8C62-76B4CD1B7D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demande aux participants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évaluer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intervention chirurgicale, en soulignant les points positifs ou problèmes potentiels tout en inscrivant les réponses sur le tableau de conférence.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Quelles sont les caractéristiques chirurgicales positives de cette paupière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Quels sont les problèmes potentiels sur cette paupière ?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Le facilitateur doit être prêt à attirer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attention des participants sur certains détails critiques de la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si ces derniers ne les ont pas évoqués.</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fr-FR" sz="1200" kern="1200" dirty="0">
                <a:solidFill>
                  <a:schemeClr val="tx1"/>
                </a:solidFill>
                <a:effectLst/>
                <a:latin typeface="+mn-lt"/>
                <a:ea typeface="+mn-ea"/>
                <a:cs typeface="+mn-cs"/>
              </a:rPr>
              <a:t>Le facilitateur demande aux participants quelles seraient leurs attentes, en fonction des problèmes potentiels identifiés, lors de la consultation de suivi du patient opéré, 3 à 6 mois plus tard.</a:t>
            </a:r>
            <a:endParaRPr lang="en-US" sz="1200" kern="1200" dirty="0">
              <a:solidFill>
                <a:schemeClr val="tx1"/>
              </a:solidFill>
              <a:effectLst/>
              <a:latin typeface="+mn-lt"/>
              <a:ea typeface="+mn-ea"/>
              <a:cs typeface="+mn-cs"/>
            </a:endParaRPr>
          </a:p>
          <a:p>
            <a:pPr>
              <a:spcBef>
                <a:spcPct val="0"/>
              </a:spcBef>
            </a:pPr>
            <a:endParaRPr lang="fr-FR" altLang="fr-FR" dirty="0"/>
          </a:p>
        </p:txBody>
      </p:sp>
      <p:sp>
        <p:nvSpPr>
          <p:cNvPr id="34820" name="Slide Number Placeholder 3">
            <a:extLst>
              <a:ext uri="{FF2B5EF4-FFF2-40B4-BE49-F238E27FC236}">
                <a16:creationId xmlns:a16="http://schemas.microsoft.com/office/drawing/2014/main" id="{429DA2E6-AE97-4BF4-AA86-925B4C3E74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529DEEE0-66E9-495D-9D14-0A3E7D177A58}" type="slidenum">
              <a:rPr lang="en-US" altLang="fr-FR">
                <a:solidFill>
                  <a:srgbClr val="000000"/>
                </a:solidFill>
              </a:rPr>
              <a:pPr fontAlgn="base">
                <a:spcBef>
                  <a:spcPct val="0"/>
                </a:spcBef>
                <a:spcAft>
                  <a:spcPct val="0"/>
                </a:spcAft>
                <a:buSzPct val="100000"/>
              </a:pPr>
              <a:t>17</a:t>
            </a:fld>
            <a:endParaRPr lang="en-US" altLang="fr-F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E7D9363-8C79-44AC-8B83-68AC8DA747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6CF50F8-0021-4258-9FA1-A508400609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présente la photo POS, demande aux participants quelles sont leurs observations et discute des attentes mentionnées à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étape précédente.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 peut-on observer sur cet œil 3 à 6 mois après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opération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Comment ces observations correspondent-elles aux attentes si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on se base sur la photo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spcBef>
                <a:spcPct val="0"/>
              </a:spcBef>
            </a:pPr>
            <a:endParaRPr lang="fr-FR" altLang="fr-FR" dirty="0"/>
          </a:p>
          <a:p>
            <a:pPr>
              <a:spcBef>
                <a:spcPct val="0"/>
              </a:spcBef>
            </a:pPr>
            <a:endParaRPr lang="fr-FR" altLang="fr-FR" dirty="0"/>
          </a:p>
        </p:txBody>
      </p:sp>
      <p:sp>
        <p:nvSpPr>
          <p:cNvPr id="36868" name="Slide Number Placeholder 3">
            <a:extLst>
              <a:ext uri="{FF2B5EF4-FFF2-40B4-BE49-F238E27FC236}">
                <a16:creationId xmlns:a16="http://schemas.microsoft.com/office/drawing/2014/main" id="{F5F51554-6035-461E-A4CB-819DC80FAB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327EAA47-A4CA-4BB5-8A74-6399A78B0E74}" type="slidenum">
              <a:rPr lang="en-US" altLang="fr-FR">
                <a:solidFill>
                  <a:srgbClr val="000000"/>
                </a:solidFill>
              </a:rPr>
              <a:pPr fontAlgn="base">
                <a:spcBef>
                  <a:spcPct val="0"/>
                </a:spcBef>
                <a:spcAft>
                  <a:spcPct val="0"/>
                </a:spcAft>
                <a:buSzPct val="100000"/>
              </a:pPr>
              <a:t>18</a:t>
            </a:fld>
            <a:endParaRPr lang="en-US" altLang="fr-FR">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430E2EB-5495-4E8A-B708-81CC227CF8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CA37AE77-FDB5-44C1-9E87-C2FBB58EF7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présente les photos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et POS côte à côte et demande aux participants, vu les résultats de la photo POS, </a:t>
            </a:r>
            <a:r>
              <a:rPr lang="fr-FR" sz="1200" kern="1200" dirty="0" err="1">
                <a:solidFill>
                  <a:schemeClr val="tx1"/>
                </a:solidFill>
                <a:effectLst/>
                <a:latin typeface="+mn-lt"/>
                <a:ea typeface="+mn-ea"/>
                <a:cs typeface="+mn-cs"/>
              </a:rPr>
              <a:t>qu</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aurait-on pu faire, pendant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intervention chirurgicale ou immédiatement après, pour diminuer le risque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un résultat non satisfaisant.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En observant cette photo, </a:t>
            </a:r>
            <a:r>
              <a:rPr lang="fr-FR" sz="1200" kern="1200" dirty="0" err="1">
                <a:solidFill>
                  <a:schemeClr val="tx1"/>
                </a:solidFill>
                <a:effectLst/>
                <a:latin typeface="+mn-lt"/>
                <a:ea typeface="+mn-ea"/>
                <a:cs typeface="+mn-cs"/>
              </a:rPr>
              <a:t>qu</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aurait-on pu faire, alors que le patient se trouvait sur la table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opération, pour obtenir un meilleur résultat ?</a:t>
            </a:r>
            <a:endParaRPr lang="en-US" sz="1200" kern="1200" dirty="0">
              <a:solidFill>
                <a:schemeClr val="tx1"/>
              </a:solidFill>
              <a:effectLst/>
              <a:latin typeface="+mn-lt"/>
              <a:ea typeface="+mn-ea"/>
              <a:cs typeface="+mn-cs"/>
            </a:endParaRPr>
          </a:p>
          <a:p>
            <a:pPr>
              <a:spcBef>
                <a:spcPct val="0"/>
              </a:spcBef>
            </a:pPr>
            <a:endParaRPr lang="fr-FR" altLang="fr-FR" dirty="0"/>
          </a:p>
        </p:txBody>
      </p:sp>
      <p:sp>
        <p:nvSpPr>
          <p:cNvPr id="38916" name="Slide Number Placeholder 3">
            <a:extLst>
              <a:ext uri="{FF2B5EF4-FFF2-40B4-BE49-F238E27FC236}">
                <a16:creationId xmlns:a16="http://schemas.microsoft.com/office/drawing/2014/main" id="{266DDCDA-D1C9-47B4-BC27-ACD0A0ECC4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CD2F2F74-C1B1-4625-8D24-8B2A18C2F536}" type="slidenum">
              <a:rPr lang="en-US" altLang="fr-FR">
                <a:solidFill>
                  <a:srgbClr val="000000"/>
                </a:solidFill>
              </a:rPr>
              <a:pPr fontAlgn="base">
                <a:spcBef>
                  <a:spcPct val="0"/>
                </a:spcBef>
                <a:spcAft>
                  <a:spcPct val="0"/>
                </a:spcAft>
                <a:buSzPct val="100000"/>
              </a:pPr>
              <a:t>19</a:t>
            </a:fld>
            <a:endParaRPr lang="en-US" altLang="fr-F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BA0F227-9724-4A81-B936-CAA9D48CBE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B7B7008-E89F-40FD-9152-6E7FA2AB8C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demande aux participants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évaluer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intervention chirurgicale, en soulignant les points positifs ou problèmes potentiels tout en inscrivant les réponses sur le tableau de conférence.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Quelles sont les caractéristiques chirurgicales positives de cette paupière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Quels sont les problèmes potentiels sur cette paupière ?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Le facilitateur doit être prêt à attirer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attention des participants sur certains détails critiques de la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si ces derniers ne les ont pas évoqués.</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fr-FR" sz="1200" kern="1200" dirty="0">
                <a:solidFill>
                  <a:schemeClr val="tx1"/>
                </a:solidFill>
                <a:effectLst/>
                <a:latin typeface="+mn-lt"/>
                <a:ea typeface="+mn-ea"/>
                <a:cs typeface="+mn-cs"/>
              </a:rPr>
              <a:t>Le facilitateur demande aux participants quelles seraient leurs attentes, en fonction des problèmes potentiels identifiés, lors de la consultation de suivi du patient opéré, 3 à 6 mois plus tard.</a:t>
            </a:r>
          </a:p>
          <a:p>
            <a:pPr>
              <a:spcBef>
                <a:spcPct val="0"/>
              </a:spcBef>
            </a:pPr>
            <a:endParaRPr lang="fr-FR" altLang="fr-FR" dirty="0"/>
          </a:p>
        </p:txBody>
      </p:sp>
      <p:sp>
        <p:nvSpPr>
          <p:cNvPr id="40964" name="Slide Number Placeholder 3">
            <a:extLst>
              <a:ext uri="{FF2B5EF4-FFF2-40B4-BE49-F238E27FC236}">
                <a16:creationId xmlns:a16="http://schemas.microsoft.com/office/drawing/2014/main" id="{F3462497-D4E9-4316-93A8-C36F58D04B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1714CAA1-9403-4056-B447-99BE8E41CEA5}" type="slidenum">
              <a:rPr lang="en-US" altLang="fr-FR">
                <a:solidFill>
                  <a:srgbClr val="000000"/>
                </a:solidFill>
              </a:rPr>
              <a:pPr fontAlgn="base">
                <a:spcBef>
                  <a:spcPct val="0"/>
                </a:spcBef>
                <a:spcAft>
                  <a:spcPct val="0"/>
                </a:spcAft>
                <a:buSzPct val="100000"/>
              </a:pPr>
              <a:t>20</a:t>
            </a:fld>
            <a:endParaRPr lang="en-US" altLang="fr-F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35DF0A3-5FF7-4DC4-93EF-6A9AA3EF78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FD36C5F4-A9D6-4648-8CF6-202B37853F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présente la photo POS, demande aux participants quelles sont leurs observations et discute des attentes mentionnées à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étape précédente.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 peut-on observer sur cet œil 3 à 6 mois après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opération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Comment ces observations correspondent-elles aux attentes si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on se base sur la photo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3012" name="Slide Number Placeholder 3">
            <a:extLst>
              <a:ext uri="{FF2B5EF4-FFF2-40B4-BE49-F238E27FC236}">
                <a16:creationId xmlns:a16="http://schemas.microsoft.com/office/drawing/2014/main" id="{26220150-0B82-4449-BE07-1818A0941B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27932F51-DF6E-432E-8442-0541243A6951}" type="slidenum">
              <a:rPr lang="en-US" altLang="fr-FR">
                <a:solidFill>
                  <a:srgbClr val="000000"/>
                </a:solidFill>
              </a:rPr>
              <a:pPr fontAlgn="base">
                <a:spcBef>
                  <a:spcPct val="0"/>
                </a:spcBef>
                <a:spcAft>
                  <a:spcPct val="0"/>
                </a:spcAft>
                <a:buSzPct val="100000"/>
              </a:pPr>
              <a:t>21</a:t>
            </a:fld>
            <a:endParaRPr lang="en-US" altLang="fr-F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AA6BF1A-FB1F-4FC8-A1F7-2333D7E3E5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CB18020-B218-49E6-9215-87D3104F9E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commence en demandant aux participants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indiquer quels sont, à leur avis, les objectifs de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intégration de la prise de vue au processus chirurgical ; il inscrit les réponses sur une feuille du tableau de conférence.</a:t>
            </a:r>
            <a:endParaRPr lang="en-US"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Lorsque tous les participants ont donné leur avis, le facilitateur examine les réponses, en demandant à chaque participant s</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il/si elle est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accord ou non avec la suggestion et la raison de son accord ou désaccord.</a:t>
            </a:r>
          </a:p>
          <a:p>
            <a:pPr lvl="0"/>
            <a:r>
              <a:rPr lang="fr-FR" sz="1200" kern="1200" dirty="0">
                <a:solidFill>
                  <a:schemeClr val="tx1"/>
                </a:solidFill>
                <a:effectLst/>
                <a:latin typeface="+mn-lt"/>
                <a:ea typeface="+mn-ea"/>
                <a:cs typeface="+mn-cs"/>
              </a:rPr>
              <a:t>Si les objectifs potentiels suivants ne sont pas mentionnés par les participants, le facilitateur doit les présenter lors de la discussion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Accroître le potentiel pour des résultats de qualité supérieure de la chirurgie du TT.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Sensibiliser le chirurgien pris individuellement sur les domaines nécessitant une amélioration.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Fournir une occasion aux chirurgiens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évaluer leur propre performance et identifier les domaines nécessitant une amélioration.</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Prédire le résultat chirurgical en fonction du résultat post-opératoire immédiat.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Être en mesure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évaluer les résultats de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intervention chirurgicale alors que le patient ayant subi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opération est disponible pour effectuer les ajustements nécessaires afin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améliorer le résultat à long terme et éviter les complications.</a:t>
            </a:r>
            <a:endParaRPr lang="en-US" sz="1200" kern="1200" dirty="0">
              <a:solidFill>
                <a:schemeClr val="tx1"/>
              </a:solidFill>
              <a:effectLst/>
              <a:latin typeface="+mn-lt"/>
              <a:ea typeface="+mn-ea"/>
              <a:cs typeface="+mn-cs"/>
            </a:endParaRPr>
          </a:p>
          <a:p>
            <a:pPr>
              <a:spcBef>
                <a:spcPct val="0"/>
              </a:spcBef>
            </a:pPr>
            <a:endParaRPr lang="fr-FR" altLang="fr-FR" dirty="0"/>
          </a:p>
        </p:txBody>
      </p:sp>
      <p:sp>
        <p:nvSpPr>
          <p:cNvPr id="8196" name="Slide Number Placeholder 3">
            <a:extLst>
              <a:ext uri="{FF2B5EF4-FFF2-40B4-BE49-F238E27FC236}">
                <a16:creationId xmlns:a16="http://schemas.microsoft.com/office/drawing/2014/main" id="{6BABC01C-56C6-4989-9BBC-1AF9CDDB95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6F77CDFB-C0C3-4DAA-B2B0-9F637FCFB89B}" type="slidenum">
              <a:rPr lang="en-US" altLang="fr-FR">
                <a:solidFill>
                  <a:srgbClr val="000000"/>
                </a:solidFill>
              </a:rPr>
              <a:pPr fontAlgn="base">
                <a:spcBef>
                  <a:spcPct val="0"/>
                </a:spcBef>
                <a:spcAft>
                  <a:spcPct val="0"/>
                </a:spcAft>
                <a:buSzPct val="100000"/>
              </a:pPr>
              <a:t>4</a:t>
            </a:fld>
            <a:endParaRPr lang="en-US" altLang="fr-F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D6BA642-B05B-4A87-B9F8-E995E2B0A2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9D2DA3AA-4882-41EB-B621-27828FAA44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présente les photos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et POS côte à côte et demande aux participants, vu les résultats de la photo POS, </a:t>
            </a:r>
            <a:r>
              <a:rPr lang="fr-FR" sz="1200" kern="1200" dirty="0" err="1">
                <a:solidFill>
                  <a:schemeClr val="tx1"/>
                </a:solidFill>
                <a:effectLst/>
                <a:latin typeface="+mn-lt"/>
                <a:ea typeface="+mn-ea"/>
                <a:cs typeface="+mn-cs"/>
              </a:rPr>
              <a:t>qu</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aurait-on pu faire, pendant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intervention chirurgicale ou immédiatement après, pour diminuer le risque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un résultat non satisfaisant.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En observant cette photo, </a:t>
            </a:r>
            <a:r>
              <a:rPr lang="fr-FR" sz="1200" kern="1200" dirty="0" err="1">
                <a:solidFill>
                  <a:schemeClr val="tx1"/>
                </a:solidFill>
                <a:effectLst/>
                <a:latin typeface="+mn-lt"/>
                <a:ea typeface="+mn-ea"/>
                <a:cs typeface="+mn-cs"/>
              </a:rPr>
              <a:t>qu</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aurait-on pu faire, alors que le patient se trouvait sur la table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opération, pour obtenir un meilleur résultat ?</a:t>
            </a:r>
            <a:endParaRPr lang="en-US" sz="1200" kern="1200" dirty="0">
              <a:solidFill>
                <a:schemeClr val="tx1"/>
              </a:solidFill>
              <a:effectLst/>
              <a:latin typeface="+mn-lt"/>
              <a:ea typeface="+mn-ea"/>
              <a:cs typeface="+mn-cs"/>
            </a:endParaRPr>
          </a:p>
          <a:p>
            <a:pPr>
              <a:spcBef>
                <a:spcPct val="0"/>
              </a:spcBef>
            </a:pPr>
            <a:endParaRPr lang="fr-FR" altLang="fr-FR" dirty="0"/>
          </a:p>
        </p:txBody>
      </p:sp>
      <p:sp>
        <p:nvSpPr>
          <p:cNvPr id="45060" name="Slide Number Placeholder 3">
            <a:extLst>
              <a:ext uri="{FF2B5EF4-FFF2-40B4-BE49-F238E27FC236}">
                <a16:creationId xmlns:a16="http://schemas.microsoft.com/office/drawing/2014/main" id="{0EA0DF56-9E00-41A7-BD38-6FE47E3EA9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65070FD3-6F18-4B5F-A1F1-F77A4FC499FD}" type="slidenum">
              <a:rPr lang="en-US" altLang="fr-FR">
                <a:solidFill>
                  <a:srgbClr val="000000"/>
                </a:solidFill>
              </a:rPr>
              <a:pPr fontAlgn="base">
                <a:spcBef>
                  <a:spcPct val="0"/>
                </a:spcBef>
                <a:spcAft>
                  <a:spcPct val="0"/>
                </a:spcAft>
                <a:buSzPct val="100000"/>
              </a:pPr>
              <a:t>22</a:t>
            </a:fld>
            <a:endParaRPr lang="en-US" altLang="fr-F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Décrivez aux participants les étapes prévues lors de cette séance: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superviseur technique demande à chaque chirurgien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examiner ses photos et de remplir la fiche appropriée pour chaque œil photographié (</a:t>
            </a:r>
            <a:r>
              <a:rPr lang="fr-FR" sz="1200" i="1" kern="1200" dirty="0">
                <a:solidFill>
                  <a:schemeClr val="tx1"/>
                </a:solidFill>
                <a:effectLst/>
                <a:latin typeface="+mn-lt"/>
                <a:ea typeface="+mn-ea"/>
                <a:cs typeface="+mn-cs"/>
              </a:rPr>
              <a:t>Fiche 1 : Fiche d</a:t>
            </a:r>
            <a:r>
              <a:rPr lang="ar-SA" sz="1200" kern="1200" dirty="0">
                <a:solidFill>
                  <a:schemeClr val="tx1"/>
                </a:solidFill>
                <a:effectLst/>
                <a:latin typeface="+mn-lt"/>
                <a:ea typeface="+mn-ea"/>
                <a:cs typeface="+mn-cs"/>
              </a:rPr>
              <a:t>’</a:t>
            </a:r>
            <a:r>
              <a:rPr lang="fr-FR" sz="1200" i="1" kern="1200" dirty="0">
                <a:solidFill>
                  <a:schemeClr val="tx1"/>
                </a:solidFill>
                <a:effectLst/>
                <a:latin typeface="+mn-lt"/>
                <a:ea typeface="+mn-ea"/>
                <a:cs typeface="+mn-cs"/>
              </a:rPr>
              <a:t>examen de la photo post-opératoire immédiate (</a:t>
            </a:r>
            <a:r>
              <a:rPr lang="fr-FR" sz="1200" i="1" kern="1200" dirty="0" err="1">
                <a:solidFill>
                  <a:schemeClr val="tx1"/>
                </a:solidFill>
                <a:effectLst/>
                <a:latin typeface="+mn-lt"/>
                <a:ea typeface="+mn-ea"/>
                <a:cs typeface="+mn-cs"/>
              </a:rPr>
              <a:t>POI</a:t>
            </a:r>
            <a:r>
              <a:rPr lang="fr-FR" sz="1200" i="1"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et </a:t>
            </a:r>
            <a:r>
              <a:rPr lang="fr-FR" sz="1200" i="1" kern="1200" dirty="0">
                <a:solidFill>
                  <a:schemeClr val="tx1"/>
                </a:solidFill>
                <a:effectLst/>
                <a:latin typeface="+mn-lt"/>
                <a:ea typeface="+mn-ea"/>
                <a:cs typeface="+mn-cs"/>
              </a:rPr>
              <a:t>Fiche 2 : Fiche d</a:t>
            </a:r>
            <a:r>
              <a:rPr lang="ar-SA" sz="1200" kern="1200" dirty="0">
                <a:solidFill>
                  <a:schemeClr val="tx1"/>
                </a:solidFill>
                <a:effectLst/>
                <a:latin typeface="+mn-lt"/>
                <a:ea typeface="+mn-ea"/>
                <a:cs typeface="+mn-cs"/>
              </a:rPr>
              <a:t>’</a:t>
            </a:r>
            <a:r>
              <a:rPr lang="fr-FR" sz="1200" i="1" kern="1200" dirty="0">
                <a:solidFill>
                  <a:schemeClr val="tx1"/>
                </a:solidFill>
                <a:effectLst/>
                <a:latin typeface="+mn-lt"/>
                <a:ea typeface="+mn-ea"/>
                <a:cs typeface="+mn-cs"/>
              </a:rPr>
              <a:t>examen de la photo post-opératoire de suivi (POS)).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superviseur technique s</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assoit face à face avec un chirurgien et lui présente les photos de la séance 1, en se reportant aux discussions.</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Le superviseur technique, en compagnie de chaque chirurgien pris séparément, passe en revue chaque paupière pour laquelle existe une photo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et POS. Dans le cadre de la discussion, le superviseur technique examine chaque élément des fiches qui ont été remplies pour chaque paupière (</a:t>
            </a:r>
            <a:r>
              <a:rPr lang="fr-FR" sz="1200" i="1" kern="1200" dirty="0">
                <a:solidFill>
                  <a:schemeClr val="tx1"/>
                </a:solidFill>
                <a:effectLst/>
                <a:latin typeface="+mn-lt"/>
                <a:ea typeface="+mn-ea"/>
                <a:cs typeface="+mn-cs"/>
              </a:rPr>
              <a:t>Fiche 1 : Fiche d</a:t>
            </a:r>
            <a:r>
              <a:rPr lang="ar-SA" sz="1200" kern="1200" dirty="0">
                <a:solidFill>
                  <a:schemeClr val="tx1"/>
                </a:solidFill>
                <a:effectLst/>
                <a:latin typeface="+mn-lt"/>
                <a:ea typeface="+mn-ea"/>
                <a:cs typeface="+mn-cs"/>
              </a:rPr>
              <a:t>’</a:t>
            </a:r>
            <a:r>
              <a:rPr lang="fr-FR" sz="1200" i="1" kern="1200" dirty="0">
                <a:solidFill>
                  <a:schemeClr val="tx1"/>
                </a:solidFill>
                <a:effectLst/>
                <a:latin typeface="+mn-lt"/>
                <a:ea typeface="+mn-ea"/>
                <a:cs typeface="+mn-cs"/>
              </a:rPr>
              <a:t>examen de la photo post-opératoire immédiate (</a:t>
            </a:r>
            <a:r>
              <a:rPr lang="fr-FR" sz="1200" i="1" kern="1200" dirty="0" err="1">
                <a:solidFill>
                  <a:schemeClr val="tx1"/>
                </a:solidFill>
                <a:effectLst/>
                <a:latin typeface="+mn-lt"/>
                <a:ea typeface="+mn-ea"/>
                <a:cs typeface="+mn-cs"/>
              </a:rPr>
              <a:t>POI</a:t>
            </a:r>
            <a:r>
              <a:rPr lang="fr-FR" sz="1200" i="1"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ou </a:t>
            </a:r>
            <a:r>
              <a:rPr lang="fr-FR" sz="1200" i="1" kern="1200" dirty="0">
                <a:solidFill>
                  <a:schemeClr val="tx1"/>
                </a:solidFill>
                <a:effectLst/>
                <a:latin typeface="+mn-lt"/>
                <a:ea typeface="+mn-ea"/>
                <a:cs typeface="+mn-cs"/>
              </a:rPr>
              <a:t>Fiche 2 : Fiche d</a:t>
            </a:r>
            <a:r>
              <a:rPr lang="ar-SA" sz="1200" kern="1200" dirty="0">
                <a:solidFill>
                  <a:schemeClr val="tx1"/>
                </a:solidFill>
                <a:effectLst/>
                <a:latin typeface="+mn-lt"/>
                <a:ea typeface="+mn-ea"/>
                <a:cs typeface="+mn-cs"/>
              </a:rPr>
              <a:t>’</a:t>
            </a:r>
            <a:r>
              <a:rPr lang="fr-FR" sz="1200" i="1" kern="1200" dirty="0">
                <a:solidFill>
                  <a:schemeClr val="tx1"/>
                </a:solidFill>
                <a:effectLst/>
                <a:latin typeface="+mn-lt"/>
                <a:ea typeface="+mn-ea"/>
                <a:cs typeface="+mn-cs"/>
              </a:rPr>
              <a:t>examen de la photo post-opératoire de suivi (POS)).</a:t>
            </a:r>
            <a:r>
              <a:rPr lang="fr-FR" sz="1200" kern="1200" dirty="0">
                <a:solidFill>
                  <a:schemeClr val="tx1"/>
                </a:solidFill>
                <a:effectLst/>
                <a:latin typeface="+mn-lt"/>
                <a:ea typeface="+mn-ea"/>
                <a:cs typeface="+mn-cs"/>
              </a:rPr>
              <a:t> Les superviseurs et le chirurgien doivent aborder toutes les questions, y compris celles pour lesquelles leurs réponses diffèrent.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07AAC75F-1409-4F9D-A32E-9A59BEE02808}" type="slidenum">
              <a:rPr lang="en-US" smtClean="0"/>
              <a:pPr>
                <a:defRPr/>
              </a:pPr>
              <a:t>23</a:t>
            </a:fld>
            <a:endParaRPr lang="en-US"/>
          </a:p>
        </p:txBody>
      </p:sp>
    </p:spTree>
    <p:extLst>
      <p:ext uri="{BB962C8B-B14F-4D97-AF65-F5344CB8AC3E}">
        <p14:creationId xmlns:p14="http://schemas.microsoft.com/office/powerpoint/2010/main" val="3245158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DBB232D-90C6-434F-8C90-C794976720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3F4B8475-E1AA-4F03-8EED-68BCF3355C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48132" name="Slide Number Placeholder 3">
            <a:extLst>
              <a:ext uri="{FF2B5EF4-FFF2-40B4-BE49-F238E27FC236}">
                <a16:creationId xmlns:a16="http://schemas.microsoft.com/office/drawing/2014/main" id="{88AC6947-AA08-4292-A1F2-66B54D188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0AB535FE-E307-4EE3-885D-7D90C3B788DD}" type="slidenum">
              <a:rPr lang="en-US" altLang="fr-FR">
                <a:solidFill>
                  <a:srgbClr val="000000"/>
                </a:solidFill>
              </a:rPr>
              <a:pPr fontAlgn="base">
                <a:spcBef>
                  <a:spcPct val="0"/>
                </a:spcBef>
                <a:spcAft>
                  <a:spcPct val="0"/>
                </a:spcAft>
                <a:buSzPct val="100000"/>
              </a:pPr>
              <a:t>24</a:t>
            </a:fld>
            <a:endParaRPr lang="en-US" altLang="fr-FR">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03F3353-18C5-47FB-8651-C1C9F8B138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4AFB430F-DE43-4576-81D4-2D10DA88B2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Décrivez aux participants les étapes prévues lors de cette séance.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facilitateur distribue la </a:t>
            </a:r>
            <a:r>
              <a:rPr lang="fr-FR" sz="1200" i="1" kern="1200" dirty="0">
                <a:solidFill>
                  <a:schemeClr val="tx1"/>
                </a:solidFill>
                <a:effectLst/>
                <a:latin typeface="+mn-lt"/>
                <a:ea typeface="+mn-ea"/>
                <a:cs typeface="+mn-cs"/>
              </a:rPr>
              <a:t>Fiche 3 :</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Questionnaire sur l</a:t>
            </a:r>
            <a:r>
              <a:rPr lang="ar-SA" sz="1200" kern="1200" dirty="0">
                <a:solidFill>
                  <a:schemeClr val="tx1"/>
                </a:solidFill>
                <a:effectLst/>
                <a:latin typeface="+mn-lt"/>
                <a:ea typeface="+mn-ea"/>
                <a:cs typeface="+mn-cs"/>
              </a:rPr>
              <a:t>’</a:t>
            </a:r>
            <a:r>
              <a:rPr lang="fr-FR" sz="1200" i="1" kern="1200" dirty="0">
                <a:solidFill>
                  <a:schemeClr val="tx1"/>
                </a:solidFill>
                <a:effectLst/>
                <a:latin typeface="+mn-lt"/>
                <a:ea typeface="+mn-ea"/>
                <a:cs typeface="+mn-cs"/>
              </a:rPr>
              <a:t>utilité, la faisabilité et la qualité de la prise de vue</a:t>
            </a:r>
            <a:r>
              <a:rPr lang="fr-FR" sz="1200" kern="1200" dirty="0">
                <a:solidFill>
                  <a:schemeClr val="tx1"/>
                </a:solidFill>
                <a:effectLst/>
                <a:latin typeface="+mn-lt"/>
                <a:ea typeface="+mn-ea"/>
                <a:cs typeface="+mn-cs"/>
              </a:rPr>
              <a:t>, puis ramasse tous les documents une fois que les participants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ont rempli.</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facilitateur demande aux participants si, à leur avis, les activités de prise de vue et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examen des photo ont été utiles et, le cas échéant, pourquoi. Le facilitateur établit une liste des réponses sur le tableau de conférence.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Il demande aux participants quels sont les défis rencontrés lors de la prise de vue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et inscrit ces derniers sur le tableau de conférence.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En abordant les défis un par un, le facilitateur demande aux participants de réfléchir sur la manière de les surmonter. Le facilitateur établit une liste des points pertinents sur le tableau de conférence.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facilitateur anime une discussion pour chercher à savoir si la prise de vue devrait être envisagée comme une procédure opératoire normalisée dans le cadre des camps chirurgicaux, en inscrivant les points pertinents sur le tableau de conférence.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Si les participants conviennent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adopter la prise de vue, le facilitateur anime une discussion sur la manière dont cette activité pourrait être utilisée en complément des objectifs fixés lors de la </a:t>
            </a:r>
            <a:r>
              <a:rPr lang="fr-FR" sz="1200" i="1" kern="1200" dirty="0">
                <a:solidFill>
                  <a:schemeClr val="tx1"/>
                </a:solidFill>
                <a:effectLst/>
                <a:latin typeface="+mn-lt"/>
                <a:ea typeface="+mn-ea"/>
                <a:cs typeface="+mn-cs"/>
              </a:rPr>
              <a:t>Séance 1 : Examen de groupe des photos</a:t>
            </a:r>
            <a:r>
              <a:rPr lang="fr-FR"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51204" name="Slide Number Placeholder 3">
            <a:extLst>
              <a:ext uri="{FF2B5EF4-FFF2-40B4-BE49-F238E27FC236}">
                <a16:creationId xmlns:a16="http://schemas.microsoft.com/office/drawing/2014/main" id="{0FF708CB-5489-4A7C-8557-2D5AC3F466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D4C2E187-D3DC-48FD-90C2-5EB597F9CDBB}" type="slidenum">
              <a:rPr lang="en-US" altLang="fr-FR">
                <a:solidFill>
                  <a:srgbClr val="000000"/>
                </a:solidFill>
              </a:rPr>
              <a:pPr fontAlgn="base">
                <a:spcBef>
                  <a:spcPct val="0"/>
                </a:spcBef>
                <a:spcAft>
                  <a:spcPct val="0"/>
                </a:spcAft>
                <a:buSzPct val="100000"/>
              </a:pPr>
              <a:t>26</a:t>
            </a:fld>
            <a:endParaRPr lang="en-US" altLang="fr-F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EF54389-1866-496A-AE0B-F3AF2232BD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37FC4F7-89E5-4F7B-819E-8C60FA6064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présente la première photo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en demandant aux participants de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observer pendant quelques minutes.</a:t>
            </a:r>
            <a:endParaRPr lang="en-US"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Le facilitateur demande aux participants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évaluer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intervention chirurgicale, en soulignant les points positifs ou problèmes potentiels tout en inscrivant les réponses sur le tableau de conférence.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Quelles sont les caractéristiques chirurgicales positives de cette paupière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Quels sont les problèmes potentiels sur cette paupière ?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Le facilitateur doit être prêt à attirer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attention des participants sur certains détails critiques de la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si ces derniers ne les ont pas évoqués.</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fr-FR" sz="1200" kern="1200" dirty="0">
                <a:solidFill>
                  <a:schemeClr val="tx1"/>
                </a:solidFill>
                <a:effectLst/>
                <a:latin typeface="+mn-lt"/>
                <a:ea typeface="+mn-ea"/>
                <a:cs typeface="+mn-cs"/>
              </a:rPr>
              <a:t>Le facilitateur demande aux participants quelles seraient leurs attentes, en fonction des problèmes potentiels identifiés, lors de la consultation de suivi du patient opéré, 3 à 6 mois plus tard.</a:t>
            </a:r>
            <a:endParaRPr lang="en-US" sz="1200" kern="1200" dirty="0">
              <a:solidFill>
                <a:schemeClr val="tx1"/>
              </a:solidFill>
              <a:effectLst/>
              <a:latin typeface="+mn-lt"/>
              <a:ea typeface="+mn-ea"/>
              <a:cs typeface="+mn-cs"/>
            </a:endParaRPr>
          </a:p>
        </p:txBody>
      </p:sp>
      <p:sp>
        <p:nvSpPr>
          <p:cNvPr id="10244" name="Slide Number Placeholder 3">
            <a:extLst>
              <a:ext uri="{FF2B5EF4-FFF2-40B4-BE49-F238E27FC236}">
                <a16:creationId xmlns:a16="http://schemas.microsoft.com/office/drawing/2014/main" id="{7DC791B6-6234-4D8E-8508-013AD02C23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96FAC9B8-0873-4371-9875-BF032AEB476A}" type="slidenum">
              <a:rPr lang="en-US" altLang="fr-FR">
                <a:solidFill>
                  <a:srgbClr val="000000"/>
                </a:solidFill>
              </a:rPr>
              <a:pPr fontAlgn="base">
                <a:spcBef>
                  <a:spcPct val="0"/>
                </a:spcBef>
                <a:spcAft>
                  <a:spcPct val="0"/>
                </a:spcAft>
                <a:buSzPct val="100000"/>
              </a:pPr>
              <a:t>5</a:t>
            </a:fld>
            <a:endParaRPr lang="en-US" altLang="fr-F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68D980C-AC34-4105-8747-60A471A539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9E4F37D-BCE1-4B11-8A19-7F0389CAA0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présente la photo POS, demande aux participants quelles sont leurs observations et discute des attentes mentionnées à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étape précédente.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 peut-on observer sur cet œil 3 à 6 mois après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opération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Comment ces observations correspondent-elles aux attentes si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on se base sur la photo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spcBef>
                <a:spcPct val="0"/>
              </a:spcBef>
            </a:pPr>
            <a:endParaRPr lang="fr-FR" altLang="fr-FR" dirty="0"/>
          </a:p>
        </p:txBody>
      </p:sp>
      <p:sp>
        <p:nvSpPr>
          <p:cNvPr id="12292" name="Slide Number Placeholder 3">
            <a:extLst>
              <a:ext uri="{FF2B5EF4-FFF2-40B4-BE49-F238E27FC236}">
                <a16:creationId xmlns:a16="http://schemas.microsoft.com/office/drawing/2014/main" id="{E0C8017D-221A-4AA1-89EB-26206C591F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8D1A99D4-833C-4D02-9D04-D7E4F53C9268}" type="slidenum">
              <a:rPr lang="en-US" altLang="fr-FR">
                <a:solidFill>
                  <a:srgbClr val="000000"/>
                </a:solidFill>
              </a:rPr>
              <a:pPr fontAlgn="base">
                <a:spcBef>
                  <a:spcPct val="0"/>
                </a:spcBef>
                <a:spcAft>
                  <a:spcPct val="0"/>
                </a:spcAft>
                <a:buSzPct val="100000"/>
              </a:pPr>
              <a:t>6</a:t>
            </a:fld>
            <a:endParaRPr lang="en-US" altLang="fr-F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13D650B-65D1-4101-BBF2-C35694161D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B403BED-AAAB-42E6-9EAD-2F3D681424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présente les photos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et POS côte à côte et demande aux participants, vu les résultats de la photo POS, </a:t>
            </a:r>
            <a:r>
              <a:rPr lang="fr-FR" sz="1200" kern="1200" dirty="0" err="1">
                <a:solidFill>
                  <a:schemeClr val="tx1"/>
                </a:solidFill>
                <a:effectLst/>
                <a:latin typeface="+mn-lt"/>
                <a:ea typeface="+mn-ea"/>
                <a:cs typeface="+mn-cs"/>
              </a:rPr>
              <a:t>qu</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aurait-on pu faire, pendant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intervention chirurgicale ou immédiatement après, pour diminuer le risque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un résultat non satisfaisant.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En observant cette photo, </a:t>
            </a:r>
            <a:r>
              <a:rPr lang="fr-FR" sz="1200" kern="1200" dirty="0" err="1">
                <a:solidFill>
                  <a:schemeClr val="tx1"/>
                </a:solidFill>
                <a:effectLst/>
                <a:latin typeface="+mn-lt"/>
                <a:ea typeface="+mn-ea"/>
                <a:cs typeface="+mn-cs"/>
              </a:rPr>
              <a:t>qu</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aurait-on pu faire, alors que le patient se trouvait sur la table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opération, pour obtenir un meilleur résultat ?</a:t>
            </a:r>
            <a:endParaRPr lang="en-US" sz="1200" kern="1200" dirty="0">
              <a:solidFill>
                <a:schemeClr val="tx1"/>
              </a:solidFill>
              <a:effectLst/>
              <a:latin typeface="+mn-lt"/>
              <a:ea typeface="+mn-ea"/>
              <a:cs typeface="+mn-cs"/>
            </a:endParaRPr>
          </a:p>
          <a:p>
            <a:pPr>
              <a:spcBef>
                <a:spcPct val="0"/>
              </a:spcBef>
            </a:pPr>
            <a:endParaRPr lang="fr-FR" altLang="fr-FR" dirty="0"/>
          </a:p>
        </p:txBody>
      </p:sp>
      <p:sp>
        <p:nvSpPr>
          <p:cNvPr id="14340" name="Slide Number Placeholder 3">
            <a:extLst>
              <a:ext uri="{FF2B5EF4-FFF2-40B4-BE49-F238E27FC236}">
                <a16:creationId xmlns:a16="http://schemas.microsoft.com/office/drawing/2014/main" id="{4A747B69-F33C-4B58-80D7-9B4AB7EC60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FD34B3AE-7942-4674-BF93-80A85626136A}" type="slidenum">
              <a:rPr lang="en-US" altLang="fr-FR">
                <a:solidFill>
                  <a:srgbClr val="000000"/>
                </a:solidFill>
              </a:rPr>
              <a:pPr fontAlgn="base">
                <a:spcBef>
                  <a:spcPct val="0"/>
                </a:spcBef>
                <a:spcAft>
                  <a:spcPct val="0"/>
                </a:spcAft>
                <a:buSzPct val="100000"/>
              </a:pPr>
              <a:t>7</a:t>
            </a:fld>
            <a:endParaRPr lang="en-US" altLang="fr-F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A167559-2FF6-4CA4-92FA-507FD8101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EC49086-576D-4B6B-97D7-E4C0E6A1F0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demande aux participants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évaluer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intervention chirurgicale, en soulignant les points positifs ou problèmes potentiels tout en inscrivant les réponses sur le tableau de conférence.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Quelles sont les caractéristiques chirurgicales positives de cette paupière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Quels sont les problèmes potentiels sur cette paupière ?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Le facilitateur doit être prêt à attirer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attention des participants sur certains détails critiques de la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si ces derniers ne les ont pas évoqués.</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fr-FR" sz="1200" kern="1200" dirty="0">
                <a:solidFill>
                  <a:schemeClr val="tx1"/>
                </a:solidFill>
                <a:effectLst/>
                <a:latin typeface="+mn-lt"/>
                <a:ea typeface="+mn-ea"/>
                <a:cs typeface="+mn-cs"/>
              </a:rPr>
              <a:t>Le facilitateur demande aux participants quelles seraient leurs attentes, en fonction des problèmes potentiels identifiés, lors de la consultation de suivi du patient opéré, 3 à 6 mois plus tard.</a:t>
            </a:r>
            <a:endParaRPr lang="en-US" sz="1200" kern="1200" dirty="0">
              <a:solidFill>
                <a:schemeClr val="tx1"/>
              </a:solidFill>
              <a:effectLst/>
              <a:latin typeface="+mn-lt"/>
              <a:ea typeface="+mn-ea"/>
              <a:cs typeface="+mn-cs"/>
            </a:endParaRPr>
          </a:p>
          <a:p>
            <a:pPr>
              <a:spcBef>
                <a:spcPct val="0"/>
              </a:spcBef>
            </a:pPr>
            <a:endParaRPr lang="fr-FR" altLang="fr-FR" dirty="0"/>
          </a:p>
        </p:txBody>
      </p:sp>
      <p:sp>
        <p:nvSpPr>
          <p:cNvPr id="16388" name="Slide Number Placeholder 3">
            <a:extLst>
              <a:ext uri="{FF2B5EF4-FFF2-40B4-BE49-F238E27FC236}">
                <a16:creationId xmlns:a16="http://schemas.microsoft.com/office/drawing/2014/main" id="{65C6F187-1B73-4E6A-8EF5-48C3235EB5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253082E2-A616-464A-9A9C-97C8B82FE247}" type="slidenum">
              <a:rPr lang="en-US" altLang="fr-FR">
                <a:solidFill>
                  <a:srgbClr val="000000"/>
                </a:solidFill>
              </a:rPr>
              <a:pPr fontAlgn="base">
                <a:spcBef>
                  <a:spcPct val="0"/>
                </a:spcBef>
                <a:spcAft>
                  <a:spcPct val="0"/>
                </a:spcAft>
                <a:buSzPct val="100000"/>
              </a:pPr>
              <a:t>8</a:t>
            </a:fld>
            <a:endParaRPr lang="en-US" altLang="fr-F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B239907-43B3-49D4-8367-1BBDEA6250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535B0392-F3DD-425C-8861-CE97CFD9F5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présente la photo POS, demande aux participants quelles sont leurs observations et discute des attentes mentionnées à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étape précédente.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 peut-on observer sur cet œil 3 à 6 mois après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opération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Comment ces observations correspondent-elles aux attentes si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on se base sur la photo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spcBef>
                <a:spcPct val="0"/>
              </a:spcBef>
            </a:pPr>
            <a:endParaRPr lang="fr-FR" altLang="fr-FR" dirty="0"/>
          </a:p>
        </p:txBody>
      </p:sp>
      <p:sp>
        <p:nvSpPr>
          <p:cNvPr id="18436" name="Slide Number Placeholder 3">
            <a:extLst>
              <a:ext uri="{FF2B5EF4-FFF2-40B4-BE49-F238E27FC236}">
                <a16:creationId xmlns:a16="http://schemas.microsoft.com/office/drawing/2014/main" id="{A052E8DF-7236-437A-B764-918B449E2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08278A56-2FD3-4909-97AA-4253CD05EC39}" type="slidenum">
              <a:rPr lang="en-US" altLang="fr-FR">
                <a:solidFill>
                  <a:srgbClr val="000000"/>
                </a:solidFill>
              </a:rPr>
              <a:pPr fontAlgn="base">
                <a:spcBef>
                  <a:spcPct val="0"/>
                </a:spcBef>
                <a:spcAft>
                  <a:spcPct val="0"/>
                </a:spcAft>
                <a:buSzPct val="100000"/>
              </a:pPr>
              <a:t>9</a:t>
            </a:fld>
            <a:endParaRPr lang="en-US" altLang="fr-F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F069AE5-B2CA-4B29-9D7B-9A8300FB7E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788177CC-A345-4497-8CB4-D043FA888C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présente les photos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et POS côte à côte et demande aux participants, vu les résultats de la photo POS, </a:t>
            </a:r>
            <a:r>
              <a:rPr lang="fr-FR" sz="1200" kern="1200" dirty="0" err="1">
                <a:solidFill>
                  <a:schemeClr val="tx1"/>
                </a:solidFill>
                <a:effectLst/>
                <a:latin typeface="+mn-lt"/>
                <a:ea typeface="+mn-ea"/>
                <a:cs typeface="+mn-cs"/>
              </a:rPr>
              <a:t>qu</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aurait-on pu faire, pendant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intervention chirurgicale ou immédiatement après, pour diminuer le risque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un résultat non satisfaisant.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En observant cette photo, </a:t>
            </a:r>
            <a:r>
              <a:rPr lang="fr-FR" sz="1200" kern="1200" dirty="0" err="1">
                <a:solidFill>
                  <a:schemeClr val="tx1"/>
                </a:solidFill>
                <a:effectLst/>
                <a:latin typeface="+mn-lt"/>
                <a:ea typeface="+mn-ea"/>
                <a:cs typeface="+mn-cs"/>
              </a:rPr>
              <a:t>qu</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aurait-on pu faire, alors que le patient se trouvait sur la table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opération, pour obtenir un meilleur résultat ?</a:t>
            </a:r>
            <a:endParaRPr lang="en-US" sz="1200" kern="1200" dirty="0">
              <a:solidFill>
                <a:schemeClr val="tx1"/>
              </a:solidFill>
              <a:effectLst/>
              <a:latin typeface="+mn-lt"/>
              <a:ea typeface="+mn-ea"/>
              <a:cs typeface="+mn-cs"/>
            </a:endParaRPr>
          </a:p>
          <a:p>
            <a:pPr>
              <a:spcBef>
                <a:spcPct val="0"/>
              </a:spcBef>
            </a:pPr>
            <a:endParaRPr lang="fr-FR" altLang="fr-FR" dirty="0"/>
          </a:p>
        </p:txBody>
      </p:sp>
      <p:sp>
        <p:nvSpPr>
          <p:cNvPr id="20484" name="Slide Number Placeholder 3">
            <a:extLst>
              <a:ext uri="{FF2B5EF4-FFF2-40B4-BE49-F238E27FC236}">
                <a16:creationId xmlns:a16="http://schemas.microsoft.com/office/drawing/2014/main" id="{48955289-D3FE-47C6-A8FD-522AFA2F67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1E3D9B6E-308F-4428-8345-9E629D119A10}" type="slidenum">
              <a:rPr lang="en-US" altLang="fr-FR">
                <a:solidFill>
                  <a:srgbClr val="000000"/>
                </a:solidFill>
              </a:rPr>
              <a:pPr fontAlgn="base">
                <a:spcBef>
                  <a:spcPct val="0"/>
                </a:spcBef>
                <a:spcAft>
                  <a:spcPct val="0"/>
                </a:spcAft>
                <a:buSzPct val="100000"/>
              </a:pPr>
              <a:t>10</a:t>
            </a:fld>
            <a:endParaRPr lang="en-US" altLang="fr-F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BD66410-D185-4EE6-B922-1030FBA4FA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E89532F-C345-4B32-9F8A-340679C66B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fr-FR" sz="1200" kern="1200" dirty="0">
                <a:solidFill>
                  <a:schemeClr val="tx1"/>
                </a:solidFill>
                <a:effectLst/>
                <a:latin typeface="+mn-lt"/>
                <a:ea typeface="+mn-ea"/>
                <a:cs typeface="+mn-cs"/>
              </a:rPr>
              <a:t>Le facilitateur demande aux participants d</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évaluer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intervention chirurgicale, en soulignant les points positifs ou problèmes potentiels tout en inscrivant les réponses sur le tableau de conférence.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Vous trouverez ci-après des exemples de questions types à poser au groupe :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Quelles sont les caractéristiques chirurgicales positives de cette paupière ?</a:t>
            </a:r>
            <a:endParaRPr lang="en-US" sz="1200" kern="1200" dirty="0">
              <a:solidFill>
                <a:schemeClr val="tx1"/>
              </a:solidFill>
              <a:effectLst/>
              <a:latin typeface="+mn-lt"/>
              <a:ea typeface="+mn-ea"/>
              <a:cs typeface="+mn-cs"/>
            </a:endParaRPr>
          </a:p>
          <a:p>
            <a:pPr marL="1085850" lvl="2" indent="-171450">
              <a:buFont typeface="Arial" panose="020B0604020202020204" pitchFamily="34" charset="0"/>
              <a:buChar char="•"/>
            </a:pPr>
            <a:r>
              <a:rPr lang="fr-FR" sz="1200" kern="1200" dirty="0">
                <a:solidFill>
                  <a:schemeClr val="tx1"/>
                </a:solidFill>
                <a:effectLst/>
                <a:latin typeface="+mn-lt"/>
                <a:ea typeface="+mn-ea"/>
                <a:cs typeface="+mn-cs"/>
              </a:rPr>
              <a:t>Quels sont les problèmes potentiels sur cette paupière ?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Le facilitateur doit être prêt à attirer l</a:t>
            </a:r>
            <a:r>
              <a:rPr lang="ar-SA" sz="1200" kern="12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attention des participants sur certains détails critiques de la </a:t>
            </a:r>
            <a:r>
              <a:rPr lang="fr-FR" sz="1200" kern="1200" dirty="0" err="1">
                <a:solidFill>
                  <a:schemeClr val="tx1"/>
                </a:solidFill>
                <a:effectLst/>
                <a:latin typeface="+mn-lt"/>
                <a:ea typeface="+mn-ea"/>
                <a:cs typeface="+mn-cs"/>
              </a:rPr>
              <a:t>POI</a:t>
            </a:r>
            <a:r>
              <a:rPr lang="fr-FR" sz="1200" kern="1200" dirty="0">
                <a:solidFill>
                  <a:schemeClr val="tx1"/>
                </a:solidFill>
                <a:effectLst/>
                <a:latin typeface="+mn-lt"/>
                <a:ea typeface="+mn-ea"/>
                <a:cs typeface="+mn-cs"/>
              </a:rPr>
              <a:t> si ces derniers ne les ont pas évoqués.</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fr-FR" sz="1200" kern="1200" dirty="0">
                <a:solidFill>
                  <a:schemeClr val="tx1"/>
                </a:solidFill>
                <a:effectLst/>
                <a:latin typeface="+mn-lt"/>
                <a:ea typeface="+mn-ea"/>
                <a:cs typeface="+mn-cs"/>
              </a:rPr>
              <a:t>Le facilitateur demande aux participants quelles seraient leurs attentes, en fonction des problèmes potentiels identifiés, lors de la consultation de suivi du patient opéré, 3 à 6 mois plus tard.</a:t>
            </a:r>
            <a:endParaRPr lang="en-US" sz="1200" kern="1200" dirty="0">
              <a:solidFill>
                <a:schemeClr val="tx1"/>
              </a:solidFill>
              <a:effectLst/>
              <a:latin typeface="+mn-lt"/>
              <a:ea typeface="+mn-ea"/>
              <a:cs typeface="+mn-cs"/>
            </a:endParaRPr>
          </a:p>
          <a:p>
            <a:pPr>
              <a:spcBef>
                <a:spcPct val="0"/>
              </a:spcBef>
            </a:pPr>
            <a:endParaRPr lang="fr-FR" altLang="fr-FR" dirty="0"/>
          </a:p>
        </p:txBody>
      </p:sp>
      <p:sp>
        <p:nvSpPr>
          <p:cNvPr id="22532" name="Slide Number Placeholder 3">
            <a:extLst>
              <a:ext uri="{FF2B5EF4-FFF2-40B4-BE49-F238E27FC236}">
                <a16:creationId xmlns:a16="http://schemas.microsoft.com/office/drawing/2014/main" id="{13DD7ADF-517E-4EDC-B966-4CB7DA672E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SzPct val="100000"/>
            </a:pPr>
            <a:fld id="{56996797-402D-4E7E-8677-3BCA928A32FB}" type="slidenum">
              <a:rPr lang="en-US" altLang="fr-FR">
                <a:solidFill>
                  <a:srgbClr val="000000"/>
                </a:solidFill>
              </a:rPr>
              <a:pPr fontAlgn="base">
                <a:spcBef>
                  <a:spcPct val="0"/>
                </a:spcBef>
                <a:spcAft>
                  <a:spcPct val="0"/>
                </a:spcAft>
                <a:buSzPct val="100000"/>
              </a:pPr>
              <a:t>11</a:t>
            </a:fld>
            <a:endParaRPr lang="en-US" altLang="fr-F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664BF0B-7834-4E58-BA62-DA3964E303F1}"/>
              </a:ext>
            </a:extLst>
          </p:cNvPr>
          <p:cNvSpPr>
            <a:spLocks noGrp="1"/>
          </p:cNvSpPr>
          <p:nvPr>
            <p:ph type="dt" sz="half" idx="10"/>
          </p:nvPr>
        </p:nvSpPr>
        <p:spPr/>
        <p:txBody>
          <a:bodyPr/>
          <a:lstStyle>
            <a:lvl1pPr>
              <a:defRPr/>
            </a:lvl1pPr>
          </a:lstStyle>
          <a:p>
            <a:pPr>
              <a:defRPr/>
            </a:pPr>
            <a:fld id="{AB82DCA3-8B81-4FFB-859F-DD6F2EC9ACC7}" type="datetimeFigureOut">
              <a:rPr lang="en-US"/>
              <a:pPr>
                <a:defRPr/>
              </a:pPr>
              <a:t>9/9/2019</a:t>
            </a:fld>
            <a:endParaRPr lang="en-US"/>
          </a:p>
        </p:txBody>
      </p:sp>
      <p:sp>
        <p:nvSpPr>
          <p:cNvPr id="5" name="Footer Placeholder 4">
            <a:extLst>
              <a:ext uri="{FF2B5EF4-FFF2-40B4-BE49-F238E27FC236}">
                <a16:creationId xmlns:a16="http://schemas.microsoft.com/office/drawing/2014/main" id="{C6CF8B62-6F65-4909-AC40-A1C86EB03E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C2EEC8-DF28-4348-B85A-25C017F8A574}"/>
              </a:ext>
            </a:extLst>
          </p:cNvPr>
          <p:cNvSpPr>
            <a:spLocks noGrp="1"/>
          </p:cNvSpPr>
          <p:nvPr>
            <p:ph type="sldNum" sz="quarter" idx="12"/>
          </p:nvPr>
        </p:nvSpPr>
        <p:spPr/>
        <p:txBody>
          <a:bodyPr/>
          <a:lstStyle>
            <a:lvl1pPr>
              <a:defRPr/>
            </a:lvl1pPr>
          </a:lstStyle>
          <a:p>
            <a:pPr>
              <a:defRPr/>
            </a:pPr>
            <a:fld id="{B98F0599-DB74-43B5-BA88-A0AFB0D43594}" type="slidenum">
              <a:rPr lang="en-US"/>
              <a:pPr>
                <a:defRPr/>
              </a:pPr>
              <a:t>‹#›</a:t>
            </a:fld>
            <a:endParaRPr lang="en-US"/>
          </a:p>
        </p:txBody>
      </p:sp>
    </p:spTree>
    <p:extLst>
      <p:ext uri="{BB962C8B-B14F-4D97-AF65-F5344CB8AC3E}">
        <p14:creationId xmlns:p14="http://schemas.microsoft.com/office/powerpoint/2010/main" val="29458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A1D653-D314-4BAA-BF38-3D1A2C62206E}"/>
              </a:ext>
            </a:extLst>
          </p:cNvPr>
          <p:cNvSpPr>
            <a:spLocks noGrp="1"/>
          </p:cNvSpPr>
          <p:nvPr>
            <p:ph type="dt" sz="half" idx="10"/>
          </p:nvPr>
        </p:nvSpPr>
        <p:spPr/>
        <p:txBody>
          <a:bodyPr/>
          <a:lstStyle>
            <a:lvl1pPr>
              <a:defRPr/>
            </a:lvl1pPr>
          </a:lstStyle>
          <a:p>
            <a:pPr>
              <a:defRPr/>
            </a:pPr>
            <a:fld id="{03DBDC6E-D1E5-4FDA-971E-567582EBF990}" type="datetimeFigureOut">
              <a:rPr lang="en-US"/>
              <a:pPr>
                <a:defRPr/>
              </a:pPr>
              <a:t>9/9/2019</a:t>
            </a:fld>
            <a:endParaRPr lang="en-US"/>
          </a:p>
        </p:txBody>
      </p:sp>
      <p:sp>
        <p:nvSpPr>
          <p:cNvPr id="5" name="Footer Placeholder 4">
            <a:extLst>
              <a:ext uri="{FF2B5EF4-FFF2-40B4-BE49-F238E27FC236}">
                <a16:creationId xmlns:a16="http://schemas.microsoft.com/office/drawing/2014/main" id="{103F8173-704A-4DAC-9A6E-61AD6F2AEB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7EC287-C2C1-4F63-B9BE-25DFB5D8F9C0}"/>
              </a:ext>
            </a:extLst>
          </p:cNvPr>
          <p:cNvSpPr>
            <a:spLocks noGrp="1"/>
          </p:cNvSpPr>
          <p:nvPr>
            <p:ph type="sldNum" sz="quarter" idx="12"/>
          </p:nvPr>
        </p:nvSpPr>
        <p:spPr/>
        <p:txBody>
          <a:bodyPr/>
          <a:lstStyle>
            <a:lvl1pPr>
              <a:defRPr/>
            </a:lvl1pPr>
          </a:lstStyle>
          <a:p>
            <a:pPr>
              <a:defRPr/>
            </a:pPr>
            <a:fld id="{5B6FB155-DECB-4A5E-B165-2FE8517AC501}" type="slidenum">
              <a:rPr lang="en-US"/>
              <a:pPr>
                <a:defRPr/>
              </a:pPr>
              <a:t>‹#›</a:t>
            </a:fld>
            <a:endParaRPr lang="en-US"/>
          </a:p>
        </p:txBody>
      </p:sp>
    </p:spTree>
    <p:extLst>
      <p:ext uri="{BB962C8B-B14F-4D97-AF65-F5344CB8AC3E}">
        <p14:creationId xmlns:p14="http://schemas.microsoft.com/office/powerpoint/2010/main" val="831630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A0392C-44C7-4A93-A006-B04BE48F354F}"/>
              </a:ext>
            </a:extLst>
          </p:cNvPr>
          <p:cNvSpPr>
            <a:spLocks noGrp="1"/>
          </p:cNvSpPr>
          <p:nvPr>
            <p:ph type="dt" sz="half" idx="10"/>
          </p:nvPr>
        </p:nvSpPr>
        <p:spPr/>
        <p:txBody>
          <a:bodyPr/>
          <a:lstStyle>
            <a:lvl1pPr>
              <a:defRPr/>
            </a:lvl1pPr>
          </a:lstStyle>
          <a:p>
            <a:pPr>
              <a:defRPr/>
            </a:pPr>
            <a:fld id="{E0D30E11-2BA8-42E0-BF74-86FD3432BDF4}" type="datetimeFigureOut">
              <a:rPr lang="en-US"/>
              <a:pPr>
                <a:defRPr/>
              </a:pPr>
              <a:t>9/9/2019</a:t>
            </a:fld>
            <a:endParaRPr lang="en-US"/>
          </a:p>
        </p:txBody>
      </p:sp>
      <p:sp>
        <p:nvSpPr>
          <p:cNvPr id="5" name="Footer Placeholder 4">
            <a:extLst>
              <a:ext uri="{FF2B5EF4-FFF2-40B4-BE49-F238E27FC236}">
                <a16:creationId xmlns:a16="http://schemas.microsoft.com/office/drawing/2014/main" id="{D44C4F13-2294-421C-9A94-806651B234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BADDD6-D675-447B-AD47-2B9E0D0F2A7F}"/>
              </a:ext>
            </a:extLst>
          </p:cNvPr>
          <p:cNvSpPr>
            <a:spLocks noGrp="1"/>
          </p:cNvSpPr>
          <p:nvPr>
            <p:ph type="sldNum" sz="quarter" idx="12"/>
          </p:nvPr>
        </p:nvSpPr>
        <p:spPr/>
        <p:txBody>
          <a:bodyPr/>
          <a:lstStyle>
            <a:lvl1pPr>
              <a:defRPr/>
            </a:lvl1pPr>
          </a:lstStyle>
          <a:p>
            <a:pPr>
              <a:defRPr/>
            </a:pPr>
            <a:fld id="{0902D289-8672-496B-B2B6-5E85F3F3FE8C}" type="slidenum">
              <a:rPr lang="en-US"/>
              <a:pPr>
                <a:defRPr/>
              </a:pPr>
              <a:t>‹#›</a:t>
            </a:fld>
            <a:endParaRPr lang="en-US"/>
          </a:p>
        </p:txBody>
      </p:sp>
    </p:spTree>
    <p:extLst>
      <p:ext uri="{BB962C8B-B14F-4D97-AF65-F5344CB8AC3E}">
        <p14:creationId xmlns:p14="http://schemas.microsoft.com/office/powerpoint/2010/main" val="144209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A127B01-D714-41AE-AA70-3BB8561B0D03}"/>
              </a:ext>
            </a:extLst>
          </p:cNvPr>
          <p:cNvSpPr>
            <a:spLocks noGrp="1"/>
          </p:cNvSpPr>
          <p:nvPr>
            <p:ph type="dt" sz="half" idx="10"/>
          </p:nvPr>
        </p:nvSpPr>
        <p:spPr/>
        <p:txBody>
          <a:bodyPr/>
          <a:lstStyle>
            <a:lvl1pPr>
              <a:defRPr/>
            </a:lvl1pPr>
          </a:lstStyle>
          <a:p>
            <a:pPr>
              <a:defRPr/>
            </a:pPr>
            <a:fld id="{17F97099-80AF-4D5B-874D-1DA0C4A08A37}" type="datetimeFigureOut">
              <a:rPr lang="en-US"/>
              <a:pPr>
                <a:defRPr/>
              </a:pPr>
              <a:t>9/9/2019</a:t>
            </a:fld>
            <a:endParaRPr lang="en-US"/>
          </a:p>
        </p:txBody>
      </p:sp>
      <p:sp>
        <p:nvSpPr>
          <p:cNvPr id="6" name="Footer Placeholder 4">
            <a:extLst>
              <a:ext uri="{FF2B5EF4-FFF2-40B4-BE49-F238E27FC236}">
                <a16:creationId xmlns:a16="http://schemas.microsoft.com/office/drawing/2014/main" id="{D5F45199-5D59-427C-91F4-DCE255AD2A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9E0446-6D82-454A-8D07-C8622B0EC5F5}"/>
              </a:ext>
            </a:extLst>
          </p:cNvPr>
          <p:cNvSpPr>
            <a:spLocks noGrp="1"/>
          </p:cNvSpPr>
          <p:nvPr>
            <p:ph type="sldNum" sz="quarter" idx="12"/>
          </p:nvPr>
        </p:nvSpPr>
        <p:spPr/>
        <p:txBody>
          <a:bodyPr/>
          <a:lstStyle>
            <a:lvl1pPr>
              <a:defRPr/>
            </a:lvl1pPr>
          </a:lstStyle>
          <a:p>
            <a:pPr>
              <a:defRPr/>
            </a:pPr>
            <a:fld id="{93A79F4A-F90B-447B-97F5-930F65520A0D}" type="slidenum">
              <a:rPr lang="en-US"/>
              <a:pPr>
                <a:defRPr/>
              </a:pPr>
              <a:t>‹#›</a:t>
            </a:fld>
            <a:endParaRPr lang="en-US"/>
          </a:p>
        </p:txBody>
      </p:sp>
    </p:spTree>
    <p:extLst>
      <p:ext uri="{BB962C8B-B14F-4D97-AF65-F5344CB8AC3E}">
        <p14:creationId xmlns:p14="http://schemas.microsoft.com/office/powerpoint/2010/main" val="251027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7843B13-17FE-4B33-A334-D0EE648BFA7F}"/>
              </a:ext>
            </a:extLst>
          </p:cNvPr>
          <p:cNvSpPr>
            <a:spLocks noGrp="1"/>
          </p:cNvSpPr>
          <p:nvPr>
            <p:ph type="dt" sz="half" idx="10"/>
          </p:nvPr>
        </p:nvSpPr>
        <p:spPr/>
        <p:txBody>
          <a:bodyPr/>
          <a:lstStyle>
            <a:lvl1pPr>
              <a:defRPr/>
            </a:lvl1pPr>
          </a:lstStyle>
          <a:p>
            <a:pPr>
              <a:defRPr/>
            </a:pPr>
            <a:fld id="{A19591EF-BBDC-4C3B-838E-D3167524CB67}" type="datetimeFigureOut">
              <a:rPr lang="en-US"/>
              <a:pPr>
                <a:defRPr/>
              </a:pPr>
              <a:t>9/9/2019</a:t>
            </a:fld>
            <a:endParaRPr lang="en-US"/>
          </a:p>
        </p:txBody>
      </p:sp>
      <p:sp>
        <p:nvSpPr>
          <p:cNvPr id="8" name="Footer Placeholder 4">
            <a:extLst>
              <a:ext uri="{FF2B5EF4-FFF2-40B4-BE49-F238E27FC236}">
                <a16:creationId xmlns:a16="http://schemas.microsoft.com/office/drawing/2014/main" id="{4E65B7BA-55E4-49FC-A263-F4085C2CF8F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B20300E-5CFB-4B97-9AA1-6C5B053D72DA}"/>
              </a:ext>
            </a:extLst>
          </p:cNvPr>
          <p:cNvSpPr>
            <a:spLocks noGrp="1"/>
          </p:cNvSpPr>
          <p:nvPr>
            <p:ph type="sldNum" sz="quarter" idx="12"/>
          </p:nvPr>
        </p:nvSpPr>
        <p:spPr/>
        <p:txBody>
          <a:bodyPr/>
          <a:lstStyle>
            <a:lvl1pPr>
              <a:defRPr/>
            </a:lvl1pPr>
          </a:lstStyle>
          <a:p>
            <a:pPr>
              <a:defRPr/>
            </a:pPr>
            <a:fld id="{CDBB0E45-9548-4DB0-8D16-E65ED3CBEE98}" type="slidenum">
              <a:rPr lang="en-US"/>
              <a:pPr>
                <a:defRPr/>
              </a:pPr>
              <a:t>‹#›</a:t>
            </a:fld>
            <a:endParaRPr lang="en-US"/>
          </a:p>
        </p:txBody>
      </p:sp>
    </p:spTree>
    <p:extLst>
      <p:ext uri="{BB962C8B-B14F-4D97-AF65-F5344CB8AC3E}">
        <p14:creationId xmlns:p14="http://schemas.microsoft.com/office/powerpoint/2010/main" val="116739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C2D0E4B-317D-47AD-A774-62408D97FBDC}"/>
              </a:ext>
            </a:extLst>
          </p:cNvPr>
          <p:cNvSpPr>
            <a:spLocks noGrp="1"/>
          </p:cNvSpPr>
          <p:nvPr>
            <p:ph type="dt" sz="half" idx="10"/>
          </p:nvPr>
        </p:nvSpPr>
        <p:spPr/>
        <p:txBody>
          <a:bodyPr/>
          <a:lstStyle>
            <a:lvl1pPr>
              <a:defRPr/>
            </a:lvl1pPr>
          </a:lstStyle>
          <a:p>
            <a:pPr>
              <a:defRPr/>
            </a:pPr>
            <a:fld id="{E2454713-970A-4EC6-A104-AE0BD0E4720B}" type="datetimeFigureOut">
              <a:rPr lang="en-US"/>
              <a:pPr>
                <a:defRPr/>
              </a:pPr>
              <a:t>9/9/2019</a:t>
            </a:fld>
            <a:endParaRPr lang="en-US"/>
          </a:p>
        </p:txBody>
      </p:sp>
      <p:sp>
        <p:nvSpPr>
          <p:cNvPr id="4" name="Footer Placeholder 4">
            <a:extLst>
              <a:ext uri="{FF2B5EF4-FFF2-40B4-BE49-F238E27FC236}">
                <a16:creationId xmlns:a16="http://schemas.microsoft.com/office/drawing/2014/main" id="{3ECE9698-9068-4FD2-9800-E2E978D570F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3C54CBC-0499-430D-BA5A-52A5869769CF}"/>
              </a:ext>
            </a:extLst>
          </p:cNvPr>
          <p:cNvSpPr>
            <a:spLocks noGrp="1"/>
          </p:cNvSpPr>
          <p:nvPr>
            <p:ph type="sldNum" sz="quarter" idx="12"/>
          </p:nvPr>
        </p:nvSpPr>
        <p:spPr/>
        <p:txBody>
          <a:bodyPr/>
          <a:lstStyle>
            <a:lvl1pPr>
              <a:defRPr/>
            </a:lvl1pPr>
          </a:lstStyle>
          <a:p>
            <a:pPr>
              <a:defRPr/>
            </a:pPr>
            <a:fld id="{9A74EBEB-F19B-4ADA-97B0-D669A1AFED2C}" type="slidenum">
              <a:rPr lang="en-US"/>
              <a:pPr>
                <a:defRPr/>
              </a:pPr>
              <a:t>‹#›</a:t>
            </a:fld>
            <a:endParaRPr lang="en-US"/>
          </a:p>
        </p:txBody>
      </p:sp>
    </p:spTree>
    <p:extLst>
      <p:ext uri="{BB962C8B-B14F-4D97-AF65-F5344CB8AC3E}">
        <p14:creationId xmlns:p14="http://schemas.microsoft.com/office/powerpoint/2010/main" val="154696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41BA521-0D0C-41B3-A686-E1C33F34300D}"/>
              </a:ext>
            </a:extLst>
          </p:cNvPr>
          <p:cNvSpPr>
            <a:spLocks noGrp="1"/>
          </p:cNvSpPr>
          <p:nvPr>
            <p:ph type="dt" sz="half" idx="10"/>
          </p:nvPr>
        </p:nvSpPr>
        <p:spPr/>
        <p:txBody>
          <a:bodyPr/>
          <a:lstStyle>
            <a:lvl1pPr>
              <a:defRPr/>
            </a:lvl1pPr>
          </a:lstStyle>
          <a:p>
            <a:pPr>
              <a:defRPr/>
            </a:pPr>
            <a:fld id="{48BC51A9-9520-488F-8713-CB7884CFE26C}" type="datetimeFigureOut">
              <a:rPr lang="en-US"/>
              <a:pPr>
                <a:defRPr/>
              </a:pPr>
              <a:t>9/9/2019</a:t>
            </a:fld>
            <a:endParaRPr lang="en-US"/>
          </a:p>
        </p:txBody>
      </p:sp>
      <p:sp>
        <p:nvSpPr>
          <p:cNvPr id="3" name="Footer Placeholder 4">
            <a:extLst>
              <a:ext uri="{FF2B5EF4-FFF2-40B4-BE49-F238E27FC236}">
                <a16:creationId xmlns:a16="http://schemas.microsoft.com/office/drawing/2014/main" id="{256C3030-90EA-45C0-8DD7-3A53F9F074A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75C4D3E-C078-46B4-A018-58C2586F41A8}"/>
              </a:ext>
            </a:extLst>
          </p:cNvPr>
          <p:cNvSpPr>
            <a:spLocks noGrp="1"/>
          </p:cNvSpPr>
          <p:nvPr>
            <p:ph type="sldNum" sz="quarter" idx="12"/>
          </p:nvPr>
        </p:nvSpPr>
        <p:spPr/>
        <p:txBody>
          <a:bodyPr/>
          <a:lstStyle>
            <a:lvl1pPr>
              <a:defRPr/>
            </a:lvl1pPr>
          </a:lstStyle>
          <a:p>
            <a:pPr>
              <a:defRPr/>
            </a:pPr>
            <a:fld id="{6CD26FA6-C2A2-4657-9F76-06202B0D98FA}" type="slidenum">
              <a:rPr lang="en-US"/>
              <a:pPr>
                <a:defRPr/>
              </a:pPr>
              <a:t>‹#›</a:t>
            </a:fld>
            <a:endParaRPr lang="en-US"/>
          </a:p>
        </p:txBody>
      </p:sp>
    </p:spTree>
    <p:extLst>
      <p:ext uri="{BB962C8B-B14F-4D97-AF65-F5344CB8AC3E}">
        <p14:creationId xmlns:p14="http://schemas.microsoft.com/office/powerpoint/2010/main" val="364048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FD0F2F-9ADB-4AA6-AD6C-86D163A1C555}"/>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Text Placeholder 2">
            <a:extLst>
              <a:ext uri="{FF2B5EF4-FFF2-40B4-BE49-F238E27FC236}">
                <a16:creationId xmlns:a16="http://schemas.microsoft.com/office/drawing/2014/main" id="{5221BBAC-52F4-4012-A73E-2E4AF41B8E7A}"/>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4" name="Date Placeholder 3">
            <a:extLst>
              <a:ext uri="{FF2B5EF4-FFF2-40B4-BE49-F238E27FC236}">
                <a16:creationId xmlns:a16="http://schemas.microsoft.com/office/drawing/2014/main" id="{FAB10C0F-63C5-466E-AD1A-E22C6FC4E50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47DE5DC3-AA9C-4867-B31D-EFD600619149}" type="datetimeFigureOut">
              <a:rPr lang="en-US"/>
              <a:pPr>
                <a:defRPr/>
              </a:pPr>
              <a:t>9/9/2019</a:t>
            </a:fld>
            <a:endParaRPr lang="en-US"/>
          </a:p>
        </p:txBody>
      </p:sp>
      <p:sp>
        <p:nvSpPr>
          <p:cNvPr id="5" name="Footer Placeholder 4">
            <a:extLst>
              <a:ext uri="{FF2B5EF4-FFF2-40B4-BE49-F238E27FC236}">
                <a16:creationId xmlns:a16="http://schemas.microsoft.com/office/drawing/2014/main" id="{64160756-47D1-45A7-9602-6C6EE8076EC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EBA4E22-F2B3-4456-91EE-C59DE426322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505C3852-E52F-4849-AB17-38A3D8E9C8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E8DAA5F-C9F4-4BA1-A8A5-D5B8AD9222AE}"/>
              </a:ext>
            </a:extLst>
          </p:cNvPr>
          <p:cNvSpPr>
            <a:spLocks noGrp="1" noChangeArrowheads="1"/>
          </p:cNvSpPr>
          <p:nvPr>
            <p:ph type="ctrTitle"/>
          </p:nvPr>
        </p:nvSpPr>
        <p:spPr>
          <a:xfrm>
            <a:off x="190500" y="757510"/>
            <a:ext cx="8763000" cy="1144586"/>
          </a:xfrm>
        </p:spPr>
        <p:txBody>
          <a:bodyPr/>
          <a:lstStyle/>
          <a:p>
            <a:r>
              <a:rPr lang="fr-FR" altLang="fr-FR" sz="3600" b="1" dirty="0">
                <a:solidFill>
                  <a:srgbClr val="2A3180"/>
                </a:solidFill>
              </a:rPr>
              <a:t>5b. Présentation relative</a:t>
            </a:r>
            <a:br>
              <a:rPr lang="fr-FR" altLang="fr-FR" sz="3600" b="1" dirty="0">
                <a:solidFill>
                  <a:srgbClr val="2A3180"/>
                </a:solidFill>
              </a:rPr>
            </a:br>
            <a:r>
              <a:rPr lang="fr-FR" altLang="fr-FR" sz="3600" b="1" dirty="0">
                <a:solidFill>
                  <a:srgbClr val="2A3180"/>
                </a:solidFill>
              </a:rPr>
              <a:t>à l’examen des photographies</a:t>
            </a:r>
          </a:p>
        </p:txBody>
      </p:sp>
      <p:sp>
        <p:nvSpPr>
          <p:cNvPr id="3" name="Subtitle 2">
            <a:extLst>
              <a:ext uri="{FF2B5EF4-FFF2-40B4-BE49-F238E27FC236}">
                <a16:creationId xmlns:a16="http://schemas.microsoft.com/office/drawing/2014/main" id="{8B2ECE63-513C-4285-A293-12305B68D58B}"/>
              </a:ext>
            </a:extLst>
          </p:cNvPr>
          <p:cNvSpPr>
            <a:spLocks noGrp="1"/>
          </p:cNvSpPr>
          <p:nvPr>
            <p:ph type="subTitle" idx="1"/>
          </p:nvPr>
        </p:nvSpPr>
        <p:spPr>
          <a:xfrm>
            <a:off x="317467" y="1950540"/>
            <a:ext cx="8509062" cy="3214773"/>
          </a:xfrm>
        </p:spPr>
        <p:txBody>
          <a:bodyPr rtlCol="0">
            <a:normAutofit lnSpcReduction="10000"/>
          </a:bodyPr>
          <a:lstStyle/>
          <a:p>
            <a:pPr fontAlgn="auto">
              <a:spcAft>
                <a:spcPts val="0"/>
              </a:spcAft>
              <a:defRPr/>
            </a:pPr>
            <a:r>
              <a:rPr lang="en-US" sz="2200" i="1" dirty="0">
                <a:solidFill>
                  <a:schemeClr val="accent1">
                    <a:lumMod val="50000"/>
                  </a:schemeClr>
                </a:solidFill>
                <a:highlight>
                  <a:srgbClr val="FFFF00"/>
                </a:highlight>
              </a:rPr>
              <a:t>[</a:t>
            </a:r>
            <a:r>
              <a:rPr lang="fr-FR" b="1" i="1" dirty="0">
                <a:solidFill>
                  <a:schemeClr val="accent1">
                    <a:lumMod val="50000"/>
                  </a:schemeClr>
                </a:solidFill>
                <a:highlight>
                  <a:srgbClr val="FFFF00"/>
                </a:highlight>
              </a:rPr>
              <a:t>Cette diapositive doit être retirée avant la présentation</a:t>
            </a:r>
            <a:r>
              <a:rPr lang="en-US" sz="2200" i="1" dirty="0">
                <a:solidFill>
                  <a:schemeClr val="accent1">
                    <a:lumMod val="50000"/>
                  </a:schemeClr>
                </a:solidFill>
                <a:highlight>
                  <a:srgbClr val="FFFF00"/>
                </a:highlight>
              </a:rPr>
              <a:t>.]</a:t>
            </a:r>
          </a:p>
          <a:p>
            <a:pPr marL="257175" indent="-257175" algn="l" fontAlgn="auto">
              <a:spcAft>
                <a:spcPts val="0"/>
              </a:spcAft>
              <a:buFont typeface="Arial" panose="020B0604020202020204" pitchFamily="34" charset="0"/>
              <a:buChar char="•"/>
              <a:defRPr/>
            </a:pPr>
            <a:r>
              <a:rPr lang="fr-FR" sz="1800">
                <a:solidFill>
                  <a:schemeClr val="accent1">
                    <a:lumMod val="50000"/>
                  </a:schemeClr>
                </a:solidFill>
              </a:rPr>
              <a:t>Cette </a:t>
            </a:r>
            <a:r>
              <a:rPr lang="fr-FR" sz="1800" dirty="0">
                <a:solidFill>
                  <a:schemeClr val="accent1">
                    <a:lumMod val="50000"/>
                  </a:schemeClr>
                </a:solidFill>
              </a:rPr>
              <a:t>présentation fait partie d</a:t>
            </a:r>
            <a:r>
              <a:rPr lang="ar-SA" sz="1800" dirty="0">
                <a:solidFill>
                  <a:schemeClr val="accent1">
                    <a:lumMod val="50000"/>
                  </a:schemeClr>
                </a:solidFill>
              </a:rPr>
              <a:t>’</a:t>
            </a:r>
            <a:r>
              <a:rPr lang="fr-FR" sz="1800" dirty="0">
                <a:solidFill>
                  <a:schemeClr val="accent1">
                    <a:lumMod val="50000"/>
                  </a:schemeClr>
                </a:solidFill>
              </a:rPr>
              <a:t>un paquet de ressources plus important intitulé </a:t>
            </a:r>
            <a:r>
              <a:rPr lang="fr-FR" sz="1800" i="1" dirty="0">
                <a:solidFill>
                  <a:schemeClr val="accent1">
                    <a:lumMod val="50000"/>
                  </a:schemeClr>
                </a:solidFill>
              </a:rPr>
              <a:t>Photographie des paupières avant et après une intervention chirurgicale du trichiasis trachomateux (TT)</a:t>
            </a:r>
            <a:r>
              <a:rPr lang="fr-FR" sz="1800" dirty="0">
                <a:solidFill>
                  <a:schemeClr val="accent1">
                    <a:lumMod val="50000"/>
                  </a:schemeClr>
                </a:solidFill>
              </a:rPr>
              <a:t>.</a:t>
            </a:r>
          </a:p>
          <a:p>
            <a:pPr marL="257175" indent="-257175" algn="l" fontAlgn="auto">
              <a:spcAft>
                <a:spcPts val="0"/>
              </a:spcAft>
              <a:buFont typeface="Arial" panose="020B0604020202020204" pitchFamily="34" charset="0"/>
              <a:buChar char="•"/>
              <a:defRPr/>
            </a:pPr>
            <a:r>
              <a:rPr lang="fr-FR" sz="1800" dirty="0">
                <a:solidFill>
                  <a:schemeClr val="accent1">
                    <a:lumMod val="50000"/>
                  </a:schemeClr>
                </a:solidFill>
              </a:rPr>
              <a:t>L’animateur/le facilitateur devra lire les autres éléments du paquet de ressources et se familiariser avec, avant de commencer cette présentation, en particulier le document </a:t>
            </a:r>
            <a:r>
              <a:rPr lang="fr-FR" sz="1800" b="1" i="1" dirty="0">
                <a:solidFill>
                  <a:schemeClr val="accent1">
                    <a:lumMod val="75000"/>
                  </a:schemeClr>
                </a:solidFill>
              </a:rPr>
              <a:t>5a. Guide du facilitateur pour examiner les photographies à l’aide de fiches</a:t>
            </a:r>
            <a:r>
              <a:rPr lang="fr-FR" sz="1800" i="1" dirty="0">
                <a:solidFill>
                  <a:schemeClr val="accent1">
                    <a:lumMod val="75000"/>
                  </a:schemeClr>
                </a:solidFill>
              </a:rPr>
              <a:t>. </a:t>
            </a:r>
            <a:endParaRPr lang="fr-FR" sz="1800" dirty="0">
              <a:solidFill>
                <a:schemeClr val="accent1">
                  <a:lumMod val="50000"/>
                </a:schemeClr>
              </a:solidFill>
            </a:endParaRPr>
          </a:p>
          <a:p>
            <a:pPr marL="257175" indent="-257175" algn="l" fontAlgn="auto">
              <a:spcAft>
                <a:spcPts val="0"/>
              </a:spcAft>
              <a:buFont typeface="Arial" panose="020B0604020202020204" pitchFamily="34" charset="0"/>
              <a:buChar char="•"/>
              <a:defRPr/>
            </a:pPr>
            <a:r>
              <a:rPr lang="fr-FR" sz="1800" dirty="0">
                <a:solidFill>
                  <a:schemeClr val="accent1">
                    <a:lumMod val="50000"/>
                  </a:schemeClr>
                </a:solidFill>
              </a:rPr>
              <a:t>Pour présenter correctement ce document, l’animateur/le facilitateur doit posséder des connaissances techniques sur la chirurgie du TT, équivalant à celles d’un superviseur technique ou d’un formateur national, lui permettant d’évaluer des paupières ayant subi une intervention chirurgicale et de fournir un feedback technique détaillé aux chirurgiens.</a:t>
            </a:r>
          </a:p>
        </p:txBody>
      </p:sp>
      <p:sp>
        <p:nvSpPr>
          <p:cNvPr id="6" name="Rectangle 5">
            <a:extLst>
              <a:ext uri="{FF2B5EF4-FFF2-40B4-BE49-F238E27FC236}">
                <a16:creationId xmlns:a16="http://schemas.microsoft.com/office/drawing/2014/main" id="{61820EA0-8E1C-4DF9-8B92-721DA6708179}"/>
              </a:ext>
            </a:extLst>
          </p:cNvPr>
          <p:cNvSpPr/>
          <p:nvPr/>
        </p:nvSpPr>
        <p:spPr>
          <a:xfrm>
            <a:off x="0" y="6400800"/>
            <a:ext cx="9144000"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E4DF898C-179E-427E-AAF2-32D97976E700}"/>
              </a:ext>
            </a:extLst>
          </p:cNvPr>
          <p:cNvSpPr/>
          <p:nvPr/>
        </p:nvSpPr>
        <p:spPr>
          <a:xfrm>
            <a:off x="0" y="6334125"/>
            <a:ext cx="9144000" cy="66675"/>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102" name="Picture 7">
            <a:extLst>
              <a:ext uri="{FF2B5EF4-FFF2-40B4-BE49-F238E27FC236}">
                <a16:creationId xmlns:a16="http://schemas.microsoft.com/office/drawing/2014/main" id="{0DC41328-12E6-482C-A36A-F11F5012A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163" y="133350"/>
            <a:ext cx="175895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a:extLst>
              <a:ext uri="{FF2B5EF4-FFF2-40B4-BE49-F238E27FC236}">
                <a16:creationId xmlns:a16="http://schemas.microsoft.com/office/drawing/2014/main" id="{0A6536DA-C19E-4DE9-A51D-4BB9E1C96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176" t="17911" r="6728" b="21582"/>
          <a:stretch>
            <a:fillRect/>
          </a:stretch>
        </p:blipFill>
        <p:spPr bwMode="auto">
          <a:xfrm>
            <a:off x="255588" y="5281613"/>
            <a:ext cx="3190875"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a:extLst>
              <a:ext uri="{FF2B5EF4-FFF2-40B4-BE49-F238E27FC236}">
                <a16:creationId xmlns:a16="http://schemas.microsoft.com/office/drawing/2014/main" id="{0755BE2E-1C07-40E7-9D41-A5449BE47F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9188" y="5049838"/>
            <a:ext cx="1357312"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06EBFB3-5697-4554-8CEB-5B622950A912}"/>
              </a:ext>
            </a:extLst>
          </p:cNvPr>
          <p:cNvSpPr>
            <a:spLocks noGrp="1" noChangeArrowheads="1"/>
          </p:cNvSpPr>
          <p:nvPr>
            <p:ph type="title"/>
          </p:nvPr>
        </p:nvSpPr>
        <p:spPr>
          <a:xfrm>
            <a:off x="628650" y="365125"/>
            <a:ext cx="6638925" cy="1325563"/>
          </a:xfrm>
        </p:spPr>
        <p:txBody>
          <a:bodyPr/>
          <a:lstStyle/>
          <a:p>
            <a:pPr>
              <a:buSzPct val="100000"/>
            </a:pPr>
            <a:r>
              <a:rPr lang="fr-FR" altLang="fr-FR" sz="3600" b="1" dirty="0">
                <a:solidFill>
                  <a:srgbClr val="000000"/>
                </a:solidFill>
              </a:rPr>
              <a:t>Exemple 2 : Sous-correction</a:t>
            </a:r>
            <a:br>
              <a:rPr lang="fr-FR" altLang="fr-FR" sz="3600" b="1" i="1" dirty="0">
                <a:solidFill>
                  <a:srgbClr val="000000"/>
                </a:solidFill>
              </a:rPr>
            </a:br>
            <a:r>
              <a:rPr lang="fr-FR" altLang="fr-FR" sz="3600" b="1" i="1" dirty="0">
                <a:solidFill>
                  <a:srgbClr val="000000"/>
                </a:solidFill>
              </a:rPr>
              <a:t>Les deux photos</a:t>
            </a:r>
          </a:p>
        </p:txBody>
      </p:sp>
      <p:pic>
        <p:nvPicPr>
          <p:cNvPr id="4" name="Picture 6">
            <a:extLst>
              <a:ext uri="{FF2B5EF4-FFF2-40B4-BE49-F238E27FC236}">
                <a16:creationId xmlns:a16="http://schemas.microsoft.com/office/drawing/2014/main" id="{6AC94E6A-7BCB-4A0D-8A0B-FD26305C6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224" t="3873" r="4047" b="8159"/>
          <a:stretch>
            <a:fillRect/>
          </a:stretch>
        </p:blipFill>
        <p:spPr bwMode="auto">
          <a:xfrm>
            <a:off x="4572000" y="2489200"/>
            <a:ext cx="4398963"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3B5485E-B21A-4EB7-A801-5E002C5E4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326" b="12845"/>
          <a:stretch>
            <a:fillRect/>
          </a:stretch>
        </p:blipFill>
        <p:spPr bwMode="auto">
          <a:xfrm>
            <a:off x="55563" y="2728913"/>
            <a:ext cx="4433887"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A5F867CB-977C-448B-98DB-F02A8CBF2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690688"/>
            <a:ext cx="6480175"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a:extLst>
              <a:ext uri="{FF2B5EF4-FFF2-40B4-BE49-F238E27FC236}">
                <a16:creationId xmlns:a16="http://schemas.microsoft.com/office/drawing/2014/main" id="{D0666FE0-1C12-43CC-BCE8-73AB1A002732}"/>
              </a:ext>
            </a:extLst>
          </p:cNvPr>
          <p:cNvSpPr txBox="1">
            <a:spLocks noChangeArrowheads="1"/>
          </p:cNvSpPr>
          <p:nvPr/>
        </p:nvSpPr>
        <p:spPr bwMode="auto">
          <a:xfrm>
            <a:off x="628650" y="365125"/>
            <a:ext cx="795778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buSzPct val="100000"/>
            </a:pPr>
            <a:r>
              <a:rPr lang="fr-FR" altLang="fr-FR" sz="3600" b="1" dirty="0">
                <a:solidFill>
                  <a:srgbClr val="000000"/>
                </a:solidFill>
                <a:latin typeface="Calibri Light" panose="020F0302020204030204" pitchFamily="34" charset="0"/>
              </a:rPr>
              <a:t>Exemple 3 : Tension de la suture incorrecte</a:t>
            </a:r>
            <a:br>
              <a:rPr lang="fr-FR" altLang="fr-FR" sz="3600" b="1" i="1" dirty="0">
                <a:solidFill>
                  <a:srgbClr val="000000"/>
                </a:solidFill>
                <a:latin typeface="Calibri Light" panose="020F0302020204030204" pitchFamily="34" charset="0"/>
              </a:rPr>
            </a:br>
            <a:r>
              <a:rPr lang="fr-FR" altLang="fr-FR" sz="3600" b="1" i="1" dirty="0">
                <a:solidFill>
                  <a:srgbClr val="000000"/>
                </a:solidFill>
                <a:latin typeface="Calibri Light" panose="020F0302020204030204" pitchFamily="34" charset="0"/>
              </a:rPr>
              <a:t>Photo post-opératoire immédiate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8CD6123D-593B-48FC-9C85-B2346C483118}"/>
              </a:ext>
            </a:extLst>
          </p:cNvPr>
          <p:cNvSpPr>
            <a:spLocks noGrp="1" noChangeArrowheads="1"/>
          </p:cNvSpPr>
          <p:nvPr>
            <p:ph type="title"/>
          </p:nvPr>
        </p:nvSpPr>
        <p:spPr>
          <a:xfrm>
            <a:off x="628650" y="365125"/>
            <a:ext cx="7814310" cy="1325563"/>
          </a:xfrm>
        </p:spPr>
        <p:txBody>
          <a:bodyPr/>
          <a:lstStyle/>
          <a:p>
            <a:pPr>
              <a:buSzPct val="100000"/>
            </a:pPr>
            <a:r>
              <a:rPr lang="fr-FR" altLang="fr-FR" sz="3400" b="1" dirty="0">
                <a:solidFill>
                  <a:srgbClr val="000000"/>
                </a:solidFill>
              </a:rPr>
              <a:t>Exemple 3 : Tension de la suture incorrecte</a:t>
            </a:r>
            <a:br>
              <a:rPr lang="fr-FR" altLang="fr-FR" sz="3400" b="1" i="1" dirty="0">
                <a:solidFill>
                  <a:srgbClr val="000000"/>
                </a:solidFill>
              </a:rPr>
            </a:br>
            <a:r>
              <a:rPr lang="fr-FR" altLang="fr-FR" sz="3400" b="1" i="1" dirty="0">
                <a:solidFill>
                  <a:srgbClr val="000000"/>
                </a:solidFill>
              </a:rPr>
              <a:t>Photo de suivi (un an plus tard)</a:t>
            </a:r>
          </a:p>
        </p:txBody>
      </p:sp>
      <p:pic>
        <p:nvPicPr>
          <p:cNvPr id="4" name="Picture 6">
            <a:extLst>
              <a:ext uri="{FF2B5EF4-FFF2-40B4-BE49-F238E27FC236}">
                <a16:creationId xmlns:a16="http://schemas.microsoft.com/office/drawing/2014/main" id="{95081E74-5DED-4027-9F64-E45031AD7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1592263"/>
            <a:ext cx="65468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AD5DEE8-132A-4C31-A46F-1E4902051E91}"/>
              </a:ext>
            </a:extLst>
          </p:cNvPr>
          <p:cNvSpPr>
            <a:spLocks noGrp="1" noChangeArrowheads="1"/>
          </p:cNvSpPr>
          <p:nvPr>
            <p:ph type="title"/>
          </p:nvPr>
        </p:nvSpPr>
        <p:spPr>
          <a:xfrm>
            <a:off x="628650" y="365125"/>
            <a:ext cx="8214267" cy="1325563"/>
          </a:xfrm>
        </p:spPr>
        <p:txBody>
          <a:bodyPr/>
          <a:lstStyle/>
          <a:p>
            <a:pPr>
              <a:buSzPct val="100000"/>
            </a:pPr>
            <a:r>
              <a:rPr lang="fr-FR" altLang="fr-FR" sz="3600" b="1" dirty="0">
                <a:solidFill>
                  <a:srgbClr val="000000"/>
                </a:solidFill>
              </a:rPr>
              <a:t>Exemple 3 : Tension de la suture incorrecte</a:t>
            </a:r>
            <a:br>
              <a:rPr lang="fr-FR" altLang="fr-FR" sz="3600" b="1" i="1" dirty="0">
                <a:solidFill>
                  <a:srgbClr val="000000"/>
                </a:solidFill>
              </a:rPr>
            </a:br>
            <a:r>
              <a:rPr lang="fr-FR" altLang="fr-FR" sz="3600" b="1" i="1" dirty="0">
                <a:solidFill>
                  <a:srgbClr val="000000"/>
                </a:solidFill>
              </a:rPr>
              <a:t>Les deux photos</a:t>
            </a:r>
          </a:p>
        </p:txBody>
      </p:sp>
      <p:pic>
        <p:nvPicPr>
          <p:cNvPr id="4" name="Picture 6">
            <a:extLst>
              <a:ext uri="{FF2B5EF4-FFF2-40B4-BE49-F238E27FC236}">
                <a16:creationId xmlns:a16="http://schemas.microsoft.com/office/drawing/2014/main" id="{4983F34A-2348-4D32-92E4-6E9EF6AB0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05" t="2103" r="7907" b="12489"/>
          <a:stretch>
            <a:fillRect/>
          </a:stretch>
        </p:blipFill>
        <p:spPr bwMode="auto">
          <a:xfrm>
            <a:off x="4495800" y="2478088"/>
            <a:ext cx="452755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11FF3DF5-2178-4ED7-A482-495C76848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6" r="8127" b="11630"/>
          <a:stretch>
            <a:fillRect/>
          </a:stretch>
        </p:blipFill>
        <p:spPr bwMode="auto">
          <a:xfrm>
            <a:off x="198438" y="2622550"/>
            <a:ext cx="416242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C94D060-F9A6-4D96-B823-51E96310B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1690688"/>
            <a:ext cx="6240462"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a:extLst>
              <a:ext uri="{FF2B5EF4-FFF2-40B4-BE49-F238E27FC236}">
                <a16:creationId xmlns:a16="http://schemas.microsoft.com/office/drawing/2014/main" id="{45C825DD-9772-4E39-8490-917F217CA082}"/>
              </a:ext>
            </a:extLst>
          </p:cNvPr>
          <p:cNvSpPr txBox="1">
            <a:spLocks noChangeArrowheads="1"/>
          </p:cNvSpPr>
          <p:nvPr/>
        </p:nvSpPr>
        <p:spPr bwMode="auto">
          <a:xfrm>
            <a:off x="628650" y="365125"/>
            <a:ext cx="73215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buSzPct val="100000"/>
            </a:pPr>
            <a:r>
              <a:rPr lang="fr-FR" altLang="fr-FR" sz="3600" b="1" dirty="0">
                <a:solidFill>
                  <a:srgbClr val="000000"/>
                </a:solidFill>
                <a:latin typeface="Calibri Light" panose="020F0302020204030204" pitchFamily="34" charset="0"/>
              </a:rPr>
              <a:t>Exemple 4 : Tarse exposé</a:t>
            </a:r>
          </a:p>
          <a:p>
            <a:pPr defTabSz="914400" eaLnBrk="1" hangingPunct="1">
              <a:lnSpc>
                <a:spcPct val="90000"/>
              </a:lnSpc>
              <a:buSzPct val="100000"/>
            </a:pPr>
            <a:r>
              <a:rPr lang="fr-FR" altLang="fr-FR" sz="3600" b="1" i="1" dirty="0">
                <a:solidFill>
                  <a:srgbClr val="000000"/>
                </a:solidFill>
                <a:latin typeface="Calibri Light" panose="020F0302020204030204" pitchFamily="34" charset="0"/>
              </a:rPr>
              <a:t>Photo post-opératoire immédiate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16E9EB1-6FE6-4502-BE41-1ABCE4596884}"/>
              </a:ext>
            </a:extLst>
          </p:cNvPr>
          <p:cNvSpPr>
            <a:spLocks noGrp="1" noChangeArrowheads="1"/>
          </p:cNvSpPr>
          <p:nvPr>
            <p:ph type="title"/>
          </p:nvPr>
        </p:nvSpPr>
        <p:spPr>
          <a:xfrm>
            <a:off x="628650" y="365125"/>
            <a:ext cx="6638925" cy="1325563"/>
          </a:xfrm>
        </p:spPr>
        <p:txBody>
          <a:bodyPr/>
          <a:lstStyle/>
          <a:p>
            <a:pPr>
              <a:buSzPct val="100000"/>
            </a:pPr>
            <a:r>
              <a:rPr lang="fr-FR" altLang="fr-FR" sz="3600" b="1" dirty="0">
                <a:solidFill>
                  <a:srgbClr val="000000"/>
                </a:solidFill>
              </a:rPr>
              <a:t>Exemple 4 : Tarse exposé</a:t>
            </a:r>
            <a:br>
              <a:rPr lang="fr-FR" altLang="fr-FR" sz="3600" b="1" i="1" dirty="0">
                <a:solidFill>
                  <a:srgbClr val="000000"/>
                </a:solidFill>
              </a:rPr>
            </a:br>
            <a:r>
              <a:rPr lang="fr-FR" altLang="fr-FR" sz="3600" b="1" i="1" dirty="0">
                <a:solidFill>
                  <a:srgbClr val="000000"/>
                </a:solidFill>
              </a:rPr>
              <a:t>Photo de suivi (un an plus tard)</a:t>
            </a:r>
          </a:p>
        </p:txBody>
      </p:sp>
      <p:pic>
        <p:nvPicPr>
          <p:cNvPr id="5" name="Picture 6">
            <a:extLst>
              <a:ext uri="{FF2B5EF4-FFF2-40B4-BE49-F238E27FC236}">
                <a16:creationId xmlns:a16="http://schemas.microsoft.com/office/drawing/2014/main" id="{25065F96-E3BB-4320-A95E-9A5E8C305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38" y="1690688"/>
            <a:ext cx="651668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2">
            <a:extLst>
              <a:ext uri="{FF2B5EF4-FFF2-40B4-BE49-F238E27FC236}">
                <a16:creationId xmlns:a16="http://schemas.microsoft.com/office/drawing/2014/main" id="{582D081A-166B-4C78-BA50-127E777E47F0}"/>
              </a:ext>
            </a:extLst>
          </p:cNvPr>
          <p:cNvSpPr txBox="1">
            <a:spLocks noChangeArrowheads="1"/>
          </p:cNvSpPr>
          <p:nvPr/>
        </p:nvSpPr>
        <p:spPr bwMode="auto">
          <a:xfrm>
            <a:off x="7586663" y="2828925"/>
            <a:ext cx="13954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SzPct val="100000"/>
            </a:pPr>
            <a:r>
              <a:rPr lang="fr-FR" altLang="fr-FR" dirty="0">
                <a:solidFill>
                  <a:srgbClr val="000000"/>
                </a:solidFill>
              </a:rPr>
              <a:t>L’anomalie du contour de la paupière est visible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06E861C-0A96-4C21-B808-2C039251D297}"/>
              </a:ext>
            </a:extLst>
          </p:cNvPr>
          <p:cNvSpPr>
            <a:spLocks noGrp="1" noChangeArrowheads="1"/>
          </p:cNvSpPr>
          <p:nvPr>
            <p:ph type="title"/>
          </p:nvPr>
        </p:nvSpPr>
        <p:spPr>
          <a:xfrm>
            <a:off x="628650" y="365125"/>
            <a:ext cx="6638925" cy="1325563"/>
          </a:xfrm>
        </p:spPr>
        <p:txBody>
          <a:bodyPr/>
          <a:lstStyle/>
          <a:p>
            <a:pPr>
              <a:buSzPct val="100000"/>
            </a:pPr>
            <a:r>
              <a:rPr lang="fr-FR" altLang="fr-FR" sz="3600" b="1" dirty="0">
                <a:solidFill>
                  <a:srgbClr val="000000"/>
                </a:solidFill>
              </a:rPr>
              <a:t>Exemple 4 : Tarse exposé</a:t>
            </a:r>
            <a:br>
              <a:rPr lang="fr-FR" altLang="fr-FR" sz="3600" b="1" i="1" dirty="0">
                <a:solidFill>
                  <a:srgbClr val="000000"/>
                </a:solidFill>
              </a:rPr>
            </a:br>
            <a:r>
              <a:rPr lang="fr-FR" altLang="fr-FR" sz="3600" b="1" i="1" dirty="0">
                <a:solidFill>
                  <a:srgbClr val="000000"/>
                </a:solidFill>
              </a:rPr>
              <a:t>Les deux photos</a:t>
            </a:r>
          </a:p>
        </p:txBody>
      </p:sp>
      <p:pic>
        <p:nvPicPr>
          <p:cNvPr id="5" name="Picture 6">
            <a:extLst>
              <a:ext uri="{FF2B5EF4-FFF2-40B4-BE49-F238E27FC236}">
                <a16:creationId xmlns:a16="http://schemas.microsoft.com/office/drawing/2014/main" id="{0FCEE349-D267-4E36-A8FC-27C990F93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995" t="5568" r="7976" b="10902"/>
          <a:stretch>
            <a:fillRect/>
          </a:stretch>
        </p:blipFill>
        <p:spPr bwMode="auto">
          <a:xfrm>
            <a:off x="4614863" y="2259013"/>
            <a:ext cx="43942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3320DBB2-95F6-482D-8EBD-23BEE13E9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816"/>
          <a:stretch>
            <a:fillRect/>
          </a:stretch>
        </p:blipFill>
        <p:spPr bwMode="auto">
          <a:xfrm>
            <a:off x="134938" y="2259013"/>
            <a:ext cx="4265612"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3BBA8FE-CEC6-4BAA-B454-A000E595D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038" y="1660525"/>
            <a:ext cx="6303962"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9F2F83D3-B9F3-4731-A85C-0340DAE1C58A}"/>
              </a:ext>
            </a:extLst>
          </p:cNvPr>
          <p:cNvSpPr txBox="1">
            <a:spLocks/>
          </p:cNvSpPr>
          <p:nvPr/>
        </p:nvSpPr>
        <p:spPr>
          <a:xfrm>
            <a:off x="422275" y="334963"/>
            <a:ext cx="8721725" cy="1325562"/>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buSzPct val="100000"/>
            </a:pPr>
            <a:r>
              <a:rPr lang="fr-FR" altLang="fr-FR" sz="3300" b="1" dirty="0">
                <a:solidFill>
                  <a:srgbClr val="000000"/>
                </a:solidFill>
                <a:latin typeface="Calibri Light" panose="020F0302020204030204" pitchFamily="34" charset="0"/>
              </a:rPr>
              <a:t>Exemple 5 : Sous-correction </a:t>
            </a:r>
            <a:r>
              <a:rPr lang="fr-FR" altLang="fr-FR" sz="3300" b="1" u="sng" dirty="0">
                <a:solidFill>
                  <a:srgbClr val="000000"/>
                </a:solidFill>
                <a:latin typeface="Calibri Light" panose="020F0302020204030204" pitchFamily="34" charset="0"/>
              </a:rPr>
              <a:t>et</a:t>
            </a:r>
            <a:r>
              <a:rPr lang="fr-FR" altLang="fr-FR" sz="3300" b="1" dirty="0">
                <a:solidFill>
                  <a:srgbClr val="000000"/>
                </a:solidFill>
                <a:latin typeface="Calibri Light" panose="020F0302020204030204" pitchFamily="34" charset="0"/>
              </a:rPr>
              <a:t> sur-correction</a:t>
            </a:r>
            <a:br>
              <a:rPr lang="fr-FR" altLang="fr-FR" sz="3300" b="1" dirty="0">
                <a:solidFill>
                  <a:srgbClr val="000000"/>
                </a:solidFill>
                <a:latin typeface="Calibri Light" panose="020F0302020204030204" pitchFamily="34" charset="0"/>
              </a:rPr>
            </a:br>
            <a:r>
              <a:rPr lang="fr-FR" altLang="fr-FR" sz="3300" b="1" i="1" dirty="0">
                <a:solidFill>
                  <a:srgbClr val="000000"/>
                </a:solidFill>
                <a:latin typeface="Calibri Light" panose="020F0302020204030204" pitchFamily="34" charset="0"/>
              </a:rPr>
              <a:t>Photo post-opératoire immédiate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CEAA2-35A1-4A41-9947-17CC1A080968}"/>
              </a:ext>
            </a:extLst>
          </p:cNvPr>
          <p:cNvSpPr>
            <a:spLocks noGrp="1"/>
          </p:cNvSpPr>
          <p:nvPr>
            <p:ph type="title"/>
          </p:nvPr>
        </p:nvSpPr>
        <p:spPr>
          <a:xfrm>
            <a:off x="252413" y="365125"/>
            <a:ext cx="8639175" cy="1325563"/>
          </a:xfrm>
        </p:spPr>
        <p:txBody>
          <a:bodyPr>
            <a:normAutofit/>
          </a:bodyPr>
          <a:lstStyle/>
          <a:p>
            <a:pPr>
              <a:buSzPct val="100000"/>
            </a:pPr>
            <a:r>
              <a:rPr lang="fr-FR" altLang="fr-FR" sz="3200" b="1" dirty="0">
                <a:solidFill>
                  <a:srgbClr val="000000"/>
                </a:solidFill>
              </a:rPr>
              <a:t>Exemple 5 : Sous-correction </a:t>
            </a:r>
            <a:r>
              <a:rPr lang="fr-FR" altLang="fr-FR" sz="3200" b="1" u="sng" dirty="0">
                <a:solidFill>
                  <a:srgbClr val="000000"/>
                </a:solidFill>
              </a:rPr>
              <a:t>et</a:t>
            </a:r>
            <a:r>
              <a:rPr lang="fr-FR" altLang="fr-FR" sz="3200" b="1" dirty="0">
                <a:solidFill>
                  <a:srgbClr val="000000"/>
                </a:solidFill>
              </a:rPr>
              <a:t> sur-correction</a:t>
            </a:r>
            <a:br>
              <a:rPr lang="fr-FR" altLang="fr-FR" sz="3200" b="1" dirty="0">
                <a:solidFill>
                  <a:srgbClr val="000000"/>
                </a:solidFill>
              </a:rPr>
            </a:br>
            <a:r>
              <a:rPr lang="fr-FR" altLang="fr-FR" sz="3200" b="1" i="1" dirty="0">
                <a:solidFill>
                  <a:srgbClr val="000000"/>
                </a:solidFill>
              </a:rPr>
              <a:t>Photos de suivi</a:t>
            </a:r>
          </a:p>
        </p:txBody>
      </p:sp>
      <p:pic>
        <p:nvPicPr>
          <p:cNvPr id="4" name="Picture 6">
            <a:extLst>
              <a:ext uri="{FF2B5EF4-FFF2-40B4-BE49-F238E27FC236}">
                <a16:creationId xmlns:a16="http://schemas.microsoft.com/office/drawing/2014/main" id="{46CCCA34-4D86-4A59-9783-5135FF661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538" y="2063750"/>
            <a:ext cx="421005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F711CBC6-FF22-4EB9-A403-3C41EDD441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2063750"/>
            <a:ext cx="421005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5">
            <a:extLst>
              <a:ext uri="{FF2B5EF4-FFF2-40B4-BE49-F238E27FC236}">
                <a16:creationId xmlns:a16="http://schemas.microsoft.com/office/drawing/2014/main" id="{91BBBF80-0FFB-4020-8F10-6D802BFF8200}"/>
              </a:ext>
            </a:extLst>
          </p:cNvPr>
          <p:cNvSpPr txBox="1">
            <a:spLocks noChangeArrowheads="1"/>
          </p:cNvSpPr>
          <p:nvPr/>
        </p:nvSpPr>
        <p:spPr bwMode="auto">
          <a:xfrm>
            <a:off x="955675" y="5408613"/>
            <a:ext cx="2803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pPr>
            <a:r>
              <a:rPr lang="en-US" altLang="fr-FR">
                <a:solidFill>
                  <a:srgbClr val="000000"/>
                </a:solidFill>
              </a:rPr>
              <a:t>6 semaines après l’excision</a:t>
            </a:r>
          </a:p>
        </p:txBody>
      </p:sp>
      <p:sp>
        <p:nvSpPr>
          <p:cNvPr id="35846" name="TextBox 6">
            <a:extLst>
              <a:ext uri="{FF2B5EF4-FFF2-40B4-BE49-F238E27FC236}">
                <a16:creationId xmlns:a16="http://schemas.microsoft.com/office/drawing/2014/main" id="{1605F698-AE5D-412A-B78E-461FDA10F52A}"/>
              </a:ext>
            </a:extLst>
          </p:cNvPr>
          <p:cNvSpPr txBox="1">
            <a:spLocks noChangeArrowheads="1"/>
          </p:cNvSpPr>
          <p:nvPr/>
        </p:nvSpPr>
        <p:spPr bwMode="auto">
          <a:xfrm>
            <a:off x="5497513" y="5408613"/>
            <a:ext cx="280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pPr>
            <a:r>
              <a:rPr lang="en-US" altLang="fr-FR">
                <a:solidFill>
                  <a:srgbClr val="000000"/>
                </a:solidFill>
              </a:rPr>
              <a:t>1 an après l’opération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5749-0D25-4F94-BC4E-5A032C121AA8}"/>
              </a:ext>
            </a:extLst>
          </p:cNvPr>
          <p:cNvSpPr>
            <a:spLocks noGrp="1"/>
          </p:cNvSpPr>
          <p:nvPr>
            <p:ph type="title"/>
          </p:nvPr>
        </p:nvSpPr>
        <p:spPr>
          <a:xfrm>
            <a:off x="396875" y="519113"/>
            <a:ext cx="8350250" cy="1325562"/>
          </a:xfrm>
        </p:spPr>
        <p:txBody>
          <a:bodyPr>
            <a:normAutofit/>
          </a:bodyPr>
          <a:lstStyle/>
          <a:p>
            <a:pPr>
              <a:buSzPct val="100000"/>
            </a:pPr>
            <a:r>
              <a:rPr lang="fr-FR" altLang="fr-FR" sz="3200" b="1" dirty="0">
                <a:solidFill>
                  <a:srgbClr val="000000"/>
                </a:solidFill>
              </a:rPr>
              <a:t>Exemple 5 : Sous-correction </a:t>
            </a:r>
            <a:r>
              <a:rPr lang="fr-FR" altLang="fr-FR" sz="3200" b="1" u="sng" dirty="0">
                <a:solidFill>
                  <a:srgbClr val="000000"/>
                </a:solidFill>
              </a:rPr>
              <a:t>et</a:t>
            </a:r>
            <a:r>
              <a:rPr lang="fr-FR" altLang="fr-FR" sz="3200" b="1" dirty="0">
                <a:solidFill>
                  <a:srgbClr val="000000"/>
                </a:solidFill>
              </a:rPr>
              <a:t> sur-correction</a:t>
            </a:r>
            <a:br>
              <a:rPr lang="fr-FR" altLang="fr-FR" sz="3200" b="1" dirty="0">
                <a:solidFill>
                  <a:srgbClr val="000000"/>
                </a:solidFill>
              </a:rPr>
            </a:br>
            <a:r>
              <a:rPr lang="fr-FR" altLang="fr-FR" sz="3200" b="1" i="1" dirty="0">
                <a:solidFill>
                  <a:srgbClr val="000000"/>
                </a:solidFill>
              </a:rPr>
              <a:t>Les deux photos </a:t>
            </a:r>
          </a:p>
        </p:txBody>
      </p:sp>
      <p:pic>
        <p:nvPicPr>
          <p:cNvPr id="5" name="Picture 5">
            <a:extLst>
              <a:ext uri="{FF2B5EF4-FFF2-40B4-BE49-F238E27FC236}">
                <a16:creationId xmlns:a16="http://schemas.microsoft.com/office/drawing/2014/main" id="{6C76E4E3-42F8-425B-AEB4-AC7DB4166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217"/>
          <a:stretch>
            <a:fillRect/>
          </a:stretch>
        </p:blipFill>
        <p:spPr bwMode="auto">
          <a:xfrm>
            <a:off x="4775200" y="2239963"/>
            <a:ext cx="4203700"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D8B83D31-2D9B-472F-B3F5-E5371B253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8" y="2214563"/>
            <a:ext cx="460375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010873-BEF8-4D1D-8D40-F116A623B7EE}"/>
              </a:ext>
            </a:extLst>
          </p:cNvPr>
          <p:cNvSpPr>
            <a:spLocks noGrp="1"/>
          </p:cNvSpPr>
          <p:nvPr>
            <p:ph type="subTitle" idx="1"/>
          </p:nvPr>
        </p:nvSpPr>
        <p:spPr>
          <a:xfrm>
            <a:off x="738188" y="1839913"/>
            <a:ext cx="7667625" cy="3522662"/>
          </a:xfrm>
        </p:spPr>
        <p:txBody>
          <a:bodyPr>
            <a:normAutofit/>
          </a:bodyPr>
          <a:lstStyle/>
          <a:p>
            <a:pPr>
              <a:spcBef>
                <a:spcPct val="0"/>
              </a:spcBef>
              <a:buFont typeface="Calibri" panose="020F0502020204030204" pitchFamily="34" charset="0"/>
              <a:buNone/>
            </a:pPr>
            <a:r>
              <a:rPr lang="fr-FR" altLang="fr-FR" sz="3400" b="1" dirty="0">
                <a:solidFill>
                  <a:srgbClr val="2A3180"/>
                </a:solidFill>
                <a:latin typeface="Calibri Light" panose="020F0302020204030204" pitchFamily="34" charset="0"/>
              </a:rPr>
              <a:t>Examen des photographies</a:t>
            </a:r>
            <a:br>
              <a:rPr lang="fr-FR" altLang="fr-FR" sz="3400" b="1" dirty="0">
                <a:solidFill>
                  <a:srgbClr val="2A3180"/>
                </a:solidFill>
                <a:latin typeface="Calibri Light" panose="020F0302020204030204" pitchFamily="34" charset="0"/>
              </a:rPr>
            </a:br>
            <a:r>
              <a:rPr lang="fr-FR" altLang="fr-FR" sz="3400" b="1" dirty="0">
                <a:solidFill>
                  <a:srgbClr val="2A3180"/>
                </a:solidFill>
                <a:latin typeface="Calibri Light" panose="020F0302020204030204" pitchFamily="34" charset="0"/>
              </a:rPr>
              <a:t>de paupières avant et après une intervention chirurgicale</a:t>
            </a:r>
            <a:br>
              <a:rPr lang="fr-FR" altLang="fr-FR" sz="3400" b="1" dirty="0">
                <a:solidFill>
                  <a:srgbClr val="2A3180"/>
                </a:solidFill>
                <a:latin typeface="Calibri Light" panose="020F0302020204030204" pitchFamily="34" charset="0"/>
              </a:rPr>
            </a:br>
            <a:r>
              <a:rPr lang="fr-FR" altLang="fr-FR" sz="3400" b="1" dirty="0">
                <a:solidFill>
                  <a:srgbClr val="2A3180"/>
                </a:solidFill>
                <a:latin typeface="Calibri Light" panose="020F0302020204030204" pitchFamily="34" charset="0"/>
              </a:rPr>
              <a:t>du trichiasis trachomateux (TT)</a:t>
            </a:r>
          </a:p>
        </p:txBody>
      </p:sp>
      <p:sp>
        <p:nvSpPr>
          <p:cNvPr id="6" name="Rectangle 5">
            <a:extLst>
              <a:ext uri="{FF2B5EF4-FFF2-40B4-BE49-F238E27FC236}">
                <a16:creationId xmlns:a16="http://schemas.microsoft.com/office/drawing/2014/main" id="{C8304B6B-A899-4EE7-BB26-504727A53E60}"/>
              </a:ext>
            </a:extLst>
          </p:cNvPr>
          <p:cNvSpPr/>
          <p:nvPr/>
        </p:nvSpPr>
        <p:spPr>
          <a:xfrm>
            <a:off x="0" y="6400800"/>
            <a:ext cx="9144000"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301CF190-85A4-48F5-8541-8AD6F9E848CE}"/>
              </a:ext>
            </a:extLst>
          </p:cNvPr>
          <p:cNvSpPr/>
          <p:nvPr/>
        </p:nvSpPr>
        <p:spPr>
          <a:xfrm>
            <a:off x="0" y="6334125"/>
            <a:ext cx="9144000" cy="66675"/>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125" name="Picture 7">
            <a:extLst>
              <a:ext uri="{FF2B5EF4-FFF2-40B4-BE49-F238E27FC236}">
                <a16:creationId xmlns:a16="http://schemas.microsoft.com/office/drawing/2014/main" id="{BB425A54-BB9F-4076-A6DB-9C59E396F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188913"/>
            <a:ext cx="185261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a:extLst>
              <a:ext uri="{FF2B5EF4-FFF2-40B4-BE49-F238E27FC236}">
                <a16:creationId xmlns:a16="http://schemas.microsoft.com/office/drawing/2014/main" id="{F5424927-7E31-4542-A35B-5E4688BB8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176" t="17911" r="6728" b="21582"/>
          <a:stretch>
            <a:fillRect/>
          </a:stretch>
        </p:blipFill>
        <p:spPr bwMode="auto">
          <a:xfrm>
            <a:off x="252413" y="5127625"/>
            <a:ext cx="3360737"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a:extLst>
              <a:ext uri="{FF2B5EF4-FFF2-40B4-BE49-F238E27FC236}">
                <a16:creationId xmlns:a16="http://schemas.microsoft.com/office/drawing/2014/main" id="{DDB6CD5B-4B31-452F-BC70-BB83C7CED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3463" y="4881563"/>
            <a:ext cx="14287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355FC5-9CCD-43E4-8B5B-26E491489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1690688"/>
            <a:ext cx="6496050"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1">
            <a:extLst>
              <a:ext uri="{FF2B5EF4-FFF2-40B4-BE49-F238E27FC236}">
                <a16:creationId xmlns:a16="http://schemas.microsoft.com/office/drawing/2014/main" id="{54B6AE02-E020-48CE-B5B8-8F5A5BE17816}"/>
              </a:ext>
            </a:extLst>
          </p:cNvPr>
          <p:cNvSpPr txBox="1">
            <a:spLocks noChangeArrowheads="1"/>
          </p:cNvSpPr>
          <p:nvPr/>
        </p:nvSpPr>
        <p:spPr bwMode="auto">
          <a:xfrm>
            <a:off x="628650" y="365125"/>
            <a:ext cx="6638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buSzPct val="100000"/>
            </a:pPr>
            <a:r>
              <a:rPr lang="fr-FR" altLang="fr-FR" sz="3600" b="1" dirty="0">
                <a:solidFill>
                  <a:srgbClr val="000000"/>
                </a:solidFill>
                <a:latin typeface="Calibri Light" panose="020F0302020204030204" pitchFamily="34" charset="0"/>
              </a:rPr>
              <a:t>Exemple 6 : Tarse exposé</a:t>
            </a:r>
            <a:br>
              <a:rPr lang="fr-FR" altLang="fr-FR" sz="3600" b="1" i="1" dirty="0">
                <a:solidFill>
                  <a:srgbClr val="000000"/>
                </a:solidFill>
                <a:latin typeface="Calibri Light" panose="020F0302020204030204" pitchFamily="34" charset="0"/>
              </a:rPr>
            </a:br>
            <a:r>
              <a:rPr lang="fr-FR" altLang="fr-FR" sz="3600" b="1" i="1" dirty="0">
                <a:solidFill>
                  <a:srgbClr val="000000"/>
                </a:solidFill>
                <a:latin typeface="Calibri Light" panose="020F0302020204030204" pitchFamily="34" charset="0"/>
              </a:rPr>
              <a:t>Photo post-opératoire immédiate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E0A0672-7F33-4400-B4DA-D3C99FCCAF0C}"/>
              </a:ext>
            </a:extLst>
          </p:cNvPr>
          <p:cNvSpPr>
            <a:spLocks noGrp="1" noChangeArrowheads="1"/>
          </p:cNvSpPr>
          <p:nvPr>
            <p:ph type="title"/>
          </p:nvPr>
        </p:nvSpPr>
        <p:spPr>
          <a:xfrm>
            <a:off x="628650" y="365125"/>
            <a:ext cx="6638925" cy="1325563"/>
          </a:xfrm>
        </p:spPr>
        <p:txBody>
          <a:bodyPr/>
          <a:lstStyle/>
          <a:p>
            <a:pPr>
              <a:buSzPct val="100000"/>
            </a:pPr>
            <a:r>
              <a:rPr lang="fr-FR" altLang="fr-FR" sz="3600" b="1" dirty="0">
                <a:solidFill>
                  <a:srgbClr val="000000"/>
                </a:solidFill>
              </a:rPr>
              <a:t>Exemple 6 : Tarse exposé</a:t>
            </a:r>
            <a:br>
              <a:rPr lang="fr-FR" altLang="fr-FR" sz="3600" b="1" i="1" dirty="0">
                <a:solidFill>
                  <a:srgbClr val="000000"/>
                </a:solidFill>
              </a:rPr>
            </a:br>
            <a:r>
              <a:rPr lang="fr-FR" altLang="fr-FR" sz="3600" b="1" i="1" dirty="0">
                <a:solidFill>
                  <a:srgbClr val="000000"/>
                </a:solidFill>
              </a:rPr>
              <a:t>Photo de suivi</a:t>
            </a:r>
          </a:p>
        </p:txBody>
      </p:sp>
      <p:pic>
        <p:nvPicPr>
          <p:cNvPr id="6" name="Picture 3">
            <a:extLst>
              <a:ext uri="{FF2B5EF4-FFF2-40B4-BE49-F238E27FC236}">
                <a16:creationId xmlns:a16="http://schemas.microsoft.com/office/drawing/2014/main" id="{17CACB4E-6E97-4D5B-9C16-9B1DF5248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878013"/>
            <a:ext cx="6973888"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3">
            <a:extLst>
              <a:ext uri="{FF2B5EF4-FFF2-40B4-BE49-F238E27FC236}">
                <a16:creationId xmlns:a16="http://schemas.microsoft.com/office/drawing/2014/main" id="{88F3344B-1B0A-4B81-99B3-EA8F1A01060A}"/>
              </a:ext>
            </a:extLst>
          </p:cNvPr>
          <p:cNvSpPr txBox="1">
            <a:spLocks noChangeArrowheads="1"/>
          </p:cNvSpPr>
          <p:nvPr/>
        </p:nvSpPr>
        <p:spPr bwMode="auto">
          <a:xfrm>
            <a:off x="7586663" y="2828925"/>
            <a:ext cx="13954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SzPct val="100000"/>
            </a:pPr>
            <a:r>
              <a:rPr lang="fr-FR" altLang="fr-FR" dirty="0">
                <a:solidFill>
                  <a:srgbClr val="000000"/>
                </a:solidFill>
              </a:rPr>
              <a:t>L’anomalie du contour de la paupière est visible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CA0D5E5B-5950-4841-9D8B-75F57315906B}"/>
              </a:ext>
            </a:extLst>
          </p:cNvPr>
          <p:cNvSpPr>
            <a:spLocks noGrp="1" noChangeArrowheads="1"/>
          </p:cNvSpPr>
          <p:nvPr>
            <p:ph type="title"/>
          </p:nvPr>
        </p:nvSpPr>
        <p:spPr>
          <a:xfrm>
            <a:off x="628650" y="365125"/>
            <a:ext cx="6638925" cy="1325563"/>
          </a:xfrm>
        </p:spPr>
        <p:txBody>
          <a:bodyPr/>
          <a:lstStyle/>
          <a:p>
            <a:pPr>
              <a:buSzPct val="100000"/>
            </a:pPr>
            <a:r>
              <a:rPr lang="fr-FR" altLang="fr-FR" sz="3600" b="1" dirty="0">
                <a:solidFill>
                  <a:srgbClr val="000000"/>
                </a:solidFill>
              </a:rPr>
              <a:t>Exemple 6 : Tarse exposé</a:t>
            </a:r>
            <a:br>
              <a:rPr lang="fr-FR" altLang="fr-FR" sz="3600" b="1" i="1" dirty="0">
                <a:solidFill>
                  <a:srgbClr val="000000"/>
                </a:solidFill>
              </a:rPr>
            </a:br>
            <a:r>
              <a:rPr lang="fr-FR" altLang="fr-FR" sz="3600" b="1" i="1" dirty="0">
                <a:solidFill>
                  <a:srgbClr val="000000"/>
                </a:solidFill>
              </a:rPr>
              <a:t>Les deux photos</a:t>
            </a:r>
          </a:p>
        </p:txBody>
      </p:sp>
      <p:pic>
        <p:nvPicPr>
          <p:cNvPr id="6" name="Picture 3">
            <a:extLst>
              <a:ext uri="{FF2B5EF4-FFF2-40B4-BE49-F238E27FC236}">
                <a16:creationId xmlns:a16="http://schemas.microsoft.com/office/drawing/2014/main" id="{A5BF68FE-C45F-4A14-A667-F89D2A379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759" r="8107"/>
          <a:stretch>
            <a:fillRect/>
          </a:stretch>
        </p:blipFill>
        <p:spPr bwMode="auto">
          <a:xfrm>
            <a:off x="4464050" y="2192338"/>
            <a:ext cx="4613275"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723C361-65D5-4635-9EAB-83A9E8C5A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192338"/>
            <a:ext cx="4262438"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D2EA-A2D8-4B48-98F3-6AC009E21DC7}"/>
              </a:ext>
            </a:extLst>
          </p:cNvPr>
          <p:cNvSpPr>
            <a:spLocks noGrp="1"/>
          </p:cNvSpPr>
          <p:nvPr>
            <p:ph type="title"/>
          </p:nvPr>
        </p:nvSpPr>
        <p:spPr>
          <a:xfrm>
            <a:off x="464548" y="1807301"/>
            <a:ext cx="8214904" cy="2420938"/>
          </a:xfrm>
        </p:spPr>
        <p:txBody>
          <a:bodyPr>
            <a:normAutofit/>
          </a:bodyPr>
          <a:lstStyle/>
          <a:p>
            <a:pPr>
              <a:lnSpc>
                <a:spcPct val="100000"/>
              </a:lnSpc>
              <a:spcAft>
                <a:spcPts val="1813"/>
              </a:spcAft>
              <a:buSzPct val="100000"/>
            </a:pPr>
            <a:r>
              <a:rPr lang="fr-FR" altLang="fr-FR" sz="6700" dirty="0">
                <a:solidFill>
                  <a:srgbClr val="000000"/>
                </a:solidFill>
              </a:rPr>
              <a:t>Séance 2 :</a:t>
            </a:r>
            <a:br>
              <a:rPr lang="fr-FR" altLang="fr-FR" sz="5400" dirty="0">
                <a:solidFill>
                  <a:srgbClr val="000000"/>
                </a:solidFill>
              </a:rPr>
            </a:br>
            <a:r>
              <a:rPr lang="fr-FR" altLang="fr-FR" sz="3600" dirty="0">
                <a:solidFill>
                  <a:srgbClr val="000000"/>
                </a:solidFill>
              </a:rPr>
              <a:t>Examen individuel des photos du chirurgien</a:t>
            </a:r>
          </a:p>
        </p:txBody>
      </p:sp>
      <p:sp>
        <p:nvSpPr>
          <p:cNvPr id="46083" name="Text Placeholder 2">
            <a:extLst>
              <a:ext uri="{FF2B5EF4-FFF2-40B4-BE49-F238E27FC236}">
                <a16:creationId xmlns:a16="http://schemas.microsoft.com/office/drawing/2014/main" id="{F66860AB-013C-4A6D-BC24-D813AFDE672A}"/>
              </a:ext>
            </a:extLst>
          </p:cNvPr>
          <p:cNvSpPr>
            <a:spLocks noGrp="1" noChangeArrowheads="1"/>
          </p:cNvSpPr>
          <p:nvPr>
            <p:ph type="body" idx="1"/>
          </p:nvPr>
        </p:nvSpPr>
        <p:spPr>
          <a:xfrm>
            <a:off x="628650" y="4403725"/>
            <a:ext cx="7886700" cy="1373188"/>
          </a:xfrm>
        </p:spPr>
        <p:txBody>
          <a:bodyPr/>
          <a:lstStyle/>
          <a:p>
            <a:endParaRPr lang="fr-FR" altLang="fr-FR" sz="2800" i="1"/>
          </a:p>
        </p:txBody>
      </p:sp>
      <p:sp>
        <p:nvSpPr>
          <p:cNvPr id="4" name="Rectangle 3">
            <a:extLst>
              <a:ext uri="{FF2B5EF4-FFF2-40B4-BE49-F238E27FC236}">
                <a16:creationId xmlns:a16="http://schemas.microsoft.com/office/drawing/2014/main" id="{0E512A4B-D602-4850-B233-21A7E7CB0D76}"/>
              </a:ext>
            </a:extLst>
          </p:cNvPr>
          <p:cNvSpPr/>
          <p:nvPr/>
        </p:nvSpPr>
        <p:spPr>
          <a:xfrm>
            <a:off x="0" y="6400800"/>
            <a:ext cx="9144000"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FD053107-E8D4-4CA2-837E-5D83764C94BB}"/>
              </a:ext>
            </a:extLst>
          </p:cNvPr>
          <p:cNvSpPr/>
          <p:nvPr/>
        </p:nvSpPr>
        <p:spPr>
          <a:xfrm>
            <a:off x="0" y="6334125"/>
            <a:ext cx="9144000" cy="66675"/>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1B3F0F9F-A0AE-412F-83C7-D6A0097ECBD2}"/>
              </a:ext>
            </a:extLst>
          </p:cNvPr>
          <p:cNvSpPr>
            <a:spLocks noGrp="1" noChangeArrowheads="1"/>
          </p:cNvSpPr>
          <p:nvPr>
            <p:ph type="title"/>
          </p:nvPr>
        </p:nvSpPr>
        <p:spPr>
          <a:xfrm>
            <a:off x="628650" y="365125"/>
            <a:ext cx="6638925" cy="950913"/>
          </a:xfrm>
        </p:spPr>
        <p:txBody>
          <a:bodyPr/>
          <a:lstStyle/>
          <a:p>
            <a:pPr>
              <a:buSzPct val="100000"/>
            </a:pPr>
            <a:r>
              <a:rPr lang="fr-FR" altLang="fr-FR" sz="3600" b="1" dirty="0">
                <a:solidFill>
                  <a:srgbClr val="000000"/>
                </a:solidFill>
              </a:rPr>
              <a:t>Méthodologie</a:t>
            </a:r>
          </a:p>
        </p:txBody>
      </p:sp>
      <p:sp>
        <p:nvSpPr>
          <p:cNvPr id="3" name="Content Placeholder 2">
            <a:extLst>
              <a:ext uri="{FF2B5EF4-FFF2-40B4-BE49-F238E27FC236}">
                <a16:creationId xmlns:a16="http://schemas.microsoft.com/office/drawing/2014/main" id="{E7E439FA-672F-458E-9DD9-F917F53AD48E}"/>
              </a:ext>
            </a:extLst>
          </p:cNvPr>
          <p:cNvSpPr>
            <a:spLocks noGrp="1"/>
          </p:cNvSpPr>
          <p:nvPr>
            <p:ph idx="1"/>
          </p:nvPr>
        </p:nvSpPr>
        <p:spPr>
          <a:xfrm>
            <a:off x="628650" y="1433513"/>
            <a:ext cx="7974013" cy="4783137"/>
          </a:xfrm>
        </p:spPr>
        <p:txBody>
          <a:bodyPr>
            <a:normAutofit fontScale="92500"/>
          </a:bodyPr>
          <a:lstStyle/>
          <a:p>
            <a:pPr marL="339725" lvl="1" indent="-339725">
              <a:lnSpc>
                <a:spcPct val="80000"/>
              </a:lnSpc>
              <a:spcBef>
                <a:spcPts val="600"/>
              </a:spcBef>
              <a:spcAft>
                <a:spcPts val="1200"/>
              </a:spcAft>
            </a:pPr>
            <a:r>
              <a:rPr lang="fr-FR" altLang="fr-FR" sz="2600" dirty="0">
                <a:solidFill>
                  <a:srgbClr val="000000"/>
                </a:solidFill>
              </a:rPr>
              <a:t>Munissez-vous 1) de photos d’opérations que vous avez pratiquées et 2) de fiches normalisées à remplir.</a:t>
            </a:r>
          </a:p>
          <a:p>
            <a:pPr marL="339725" lvl="1" indent="-339725">
              <a:lnSpc>
                <a:spcPct val="80000"/>
              </a:lnSpc>
              <a:spcBef>
                <a:spcPts val="600"/>
              </a:spcBef>
              <a:spcAft>
                <a:spcPts val="1200"/>
              </a:spcAft>
            </a:pPr>
            <a:r>
              <a:rPr lang="fr-FR" altLang="fr-FR" sz="2600" dirty="0">
                <a:solidFill>
                  <a:srgbClr val="000000"/>
                </a:solidFill>
              </a:rPr>
              <a:t>Utilisez un ordinateur pour réaliser l’examen des photos.</a:t>
            </a:r>
          </a:p>
          <a:p>
            <a:pPr marL="339725" lvl="1" indent="-339725">
              <a:lnSpc>
                <a:spcPct val="80000"/>
              </a:lnSpc>
              <a:spcBef>
                <a:spcPts val="600"/>
              </a:spcBef>
              <a:spcAft>
                <a:spcPts val="1200"/>
              </a:spcAft>
            </a:pPr>
            <a:r>
              <a:rPr lang="fr-FR" altLang="fr-FR" sz="2600" dirty="0">
                <a:solidFill>
                  <a:srgbClr val="000000"/>
                </a:solidFill>
              </a:rPr>
              <a:t>Remplissez </a:t>
            </a:r>
            <a:r>
              <a:rPr lang="fr-FR" altLang="fr-FR" sz="2600" u="sng" dirty="0">
                <a:solidFill>
                  <a:srgbClr val="000000"/>
                </a:solidFill>
              </a:rPr>
              <a:t>une fiche pour chaque photo.</a:t>
            </a:r>
          </a:p>
          <a:p>
            <a:pPr marL="339725" lvl="1" indent="-339725">
              <a:lnSpc>
                <a:spcPct val="80000"/>
              </a:lnSpc>
              <a:spcBef>
                <a:spcPts val="600"/>
              </a:spcBef>
              <a:spcAft>
                <a:spcPts val="1200"/>
              </a:spcAft>
            </a:pPr>
            <a:r>
              <a:rPr lang="fr-FR" altLang="fr-FR" sz="2600" b="1" dirty="0">
                <a:solidFill>
                  <a:srgbClr val="000000"/>
                </a:solidFill>
              </a:rPr>
              <a:t>Remplissez complètement la fiche pour la photo post-opératoire immédiate, avant d’examiner la photo de suivi.</a:t>
            </a:r>
          </a:p>
          <a:p>
            <a:pPr marL="339725" lvl="1" indent="-339725">
              <a:lnSpc>
                <a:spcPct val="80000"/>
              </a:lnSpc>
              <a:spcBef>
                <a:spcPts val="600"/>
              </a:spcBef>
              <a:spcAft>
                <a:spcPts val="1200"/>
              </a:spcAft>
            </a:pPr>
            <a:r>
              <a:rPr lang="fr-FR" altLang="fr-FR" sz="2600" dirty="0">
                <a:solidFill>
                  <a:srgbClr val="000000"/>
                </a:solidFill>
              </a:rPr>
              <a:t>Attendez qu’un superviseur soit présent pour discuter de vos photos.</a:t>
            </a:r>
          </a:p>
          <a:p>
            <a:pPr marL="339725" lvl="1" indent="-339725">
              <a:lnSpc>
                <a:spcPct val="80000"/>
              </a:lnSpc>
              <a:spcBef>
                <a:spcPts val="600"/>
              </a:spcBef>
              <a:spcAft>
                <a:spcPts val="1200"/>
              </a:spcAft>
            </a:pPr>
            <a:r>
              <a:rPr lang="fr-FR" altLang="fr-FR" sz="2600" dirty="0">
                <a:solidFill>
                  <a:srgbClr val="000000"/>
                </a:solidFill>
              </a:rPr>
              <a:t>Après la discussion avec le superviseur et après avoir rempli les fiches, transmettez ces dernières au représentant désigné.</a:t>
            </a:r>
          </a:p>
        </p:txBody>
      </p:sp>
      <p:sp>
        <p:nvSpPr>
          <p:cNvPr id="4" name="Rectangle 3">
            <a:extLst>
              <a:ext uri="{FF2B5EF4-FFF2-40B4-BE49-F238E27FC236}">
                <a16:creationId xmlns:a16="http://schemas.microsoft.com/office/drawing/2014/main" id="{62AE7086-7017-492A-8C73-80B5DDCA551E}"/>
              </a:ext>
            </a:extLst>
          </p:cNvPr>
          <p:cNvSpPr/>
          <p:nvPr/>
        </p:nvSpPr>
        <p:spPr>
          <a:xfrm>
            <a:off x="0" y="6400800"/>
            <a:ext cx="9144000"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3CA4E433-4F5E-4FD5-8163-B810FA4D6F28}"/>
              </a:ext>
            </a:extLst>
          </p:cNvPr>
          <p:cNvSpPr/>
          <p:nvPr/>
        </p:nvSpPr>
        <p:spPr>
          <a:xfrm>
            <a:off x="0" y="6334125"/>
            <a:ext cx="9144000" cy="66675"/>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3381D2E-C6F0-4BF7-99BD-9392A6600352}"/>
              </a:ext>
            </a:extLst>
          </p:cNvPr>
          <p:cNvSpPr>
            <a:spLocks noGrp="1" noChangeArrowheads="1"/>
          </p:cNvSpPr>
          <p:nvPr>
            <p:ph type="title"/>
          </p:nvPr>
        </p:nvSpPr>
        <p:spPr>
          <a:xfrm>
            <a:off x="623888" y="1744663"/>
            <a:ext cx="7886700" cy="2495550"/>
          </a:xfrm>
        </p:spPr>
        <p:txBody>
          <a:bodyPr/>
          <a:lstStyle/>
          <a:p>
            <a:pPr>
              <a:lnSpc>
                <a:spcPct val="100000"/>
              </a:lnSpc>
              <a:spcAft>
                <a:spcPts val="1813"/>
              </a:spcAft>
              <a:buSzPct val="100000"/>
            </a:pPr>
            <a:r>
              <a:rPr lang="fr-FR" altLang="fr-FR" dirty="0">
                <a:solidFill>
                  <a:srgbClr val="000000"/>
                </a:solidFill>
              </a:rPr>
              <a:t>Séance 3 :</a:t>
            </a:r>
            <a:br>
              <a:rPr lang="fr-FR" altLang="fr-FR" sz="4400" dirty="0">
                <a:solidFill>
                  <a:srgbClr val="000000"/>
                </a:solidFill>
              </a:rPr>
            </a:br>
            <a:r>
              <a:rPr lang="fr-FR" altLang="fr-FR" sz="4400" dirty="0">
                <a:solidFill>
                  <a:srgbClr val="000000"/>
                </a:solidFill>
              </a:rPr>
              <a:t>Collecte de feedback et discussion de groupe sur la prise de vue</a:t>
            </a:r>
          </a:p>
        </p:txBody>
      </p:sp>
      <p:sp>
        <p:nvSpPr>
          <p:cNvPr id="49155" name="Text Placeholder 2">
            <a:extLst>
              <a:ext uri="{FF2B5EF4-FFF2-40B4-BE49-F238E27FC236}">
                <a16:creationId xmlns:a16="http://schemas.microsoft.com/office/drawing/2014/main" id="{7B3B4155-348E-4D1C-9A39-DEBBCDBAF67F}"/>
              </a:ext>
            </a:extLst>
          </p:cNvPr>
          <p:cNvSpPr>
            <a:spLocks noGrp="1" noChangeArrowheads="1"/>
          </p:cNvSpPr>
          <p:nvPr>
            <p:ph type="body" idx="1"/>
          </p:nvPr>
        </p:nvSpPr>
        <p:spPr>
          <a:xfrm>
            <a:off x="623888" y="4456113"/>
            <a:ext cx="7886700" cy="900112"/>
          </a:xfrm>
        </p:spPr>
        <p:txBody>
          <a:bodyPr/>
          <a:lstStyle/>
          <a:p>
            <a:pPr>
              <a:spcBef>
                <a:spcPts val="1013"/>
              </a:spcBef>
              <a:buFont typeface="Calibri" panose="020F0502020204030204" pitchFamily="34" charset="0"/>
              <a:buNone/>
            </a:pPr>
            <a:r>
              <a:rPr lang="fr-FR" altLang="fr-FR" sz="2800" i="1" dirty="0">
                <a:solidFill>
                  <a:srgbClr val="000000"/>
                </a:solidFill>
              </a:rPr>
              <a:t>Suggestions et recommandations pour l’activité de prise de vue</a:t>
            </a:r>
          </a:p>
        </p:txBody>
      </p:sp>
      <p:sp>
        <p:nvSpPr>
          <p:cNvPr id="4" name="Rectangle 3">
            <a:extLst>
              <a:ext uri="{FF2B5EF4-FFF2-40B4-BE49-F238E27FC236}">
                <a16:creationId xmlns:a16="http://schemas.microsoft.com/office/drawing/2014/main" id="{053FF914-9FC2-4507-815D-CF71C85E010E}"/>
              </a:ext>
            </a:extLst>
          </p:cNvPr>
          <p:cNvSpPr/>
          <p:nvPr/>
        </p:nvSpPr>
        <p:spPr>
          <a:xfrm>
            <a:off x="0" y="6400800"/>
            <a:ext cx="9144000"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80F6798-576D-4C33-8D18-4BD76CCBA25F}"/>
              </a:ext>
            </a:extLst>
          </p:cNvPr>
          <p:cNvSpPr/>
          <p:nvPr/>
        </p:nvSpPr>
        <p:spPr>
          <a:xfrm>
            <a:off x="0" y="6334125"/>
            <a:ext cx="9144000" cy="66675"/>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02868F21-4487-4004-A051-FA44E60070EA}"/>
              </a:ext>
            </a:extLst>
          </p:cNvPr>
          <p:cNvSpPr>
            <a:spLocks noGrp="1" noChangeArrowheads="1"/>
          </p:cNvSpPr>
          <p:nvPr>
            <p:ph type="title"/>
          </p:nvPr>
        </p:nvSpPr>
        <p:spPr>
          <a:xfrm>
            <a:off x="628650" y="365125"/>
            <a:ext cx="6638925" cy="1325563"/>
          </a:xfrm>
        </p:spPr>
        <p:txBody>
          <a:bodyPr/>
          <a:lstStyle/>
          <a:p>
            <a:pPr>
              <a:buSzPct val="100000"/>
            </a:pPr>
            <a:r>
              <a:rPr lang="fr-FR" altLang="fr-FR" sz="3600" b="1" dirty="0">
                <a:solidFill>
                  <a:srgbClr val="000000"/>
                </a:solidFill>
              </a:rPr>
              <a:t>Méthodologie</a:t>
            </a:r>
          </a:p>
        </p:txBody>
      </p:sp>
      <p:sp>
        <p:nvSpPr>
          <p:cNvPr id="50179" name="Content Placeholder 2">
            <a:extLst>
              <a:ext uri="{FF2B5EF4-FFF2-40B4-BE49-F238E27FC236}">
                <a16:creationId xmlns:a16="http://schemas.microsoft.com/office/drawing/2014/main" id="{23460385-F39E-4247-A340-06C90A1D2405}"/>
              </a:ext>
            </a:extLst>
          </p:cNvPr>
          <p:cNvSpPr>
            <a:spLocks noGrp="1" noChangeArrowheads="1"/>
          </p:cNvSpPr>
          <p:nvPr>
            <p:ph idx="1"/>
          </p:nvPr>
        </p:nvSpPr>
        <p:spPr>
          <a:xfrm>
            <a:off x="628650" y="1690688"/>
            <a:ext cx="7974013" cy="4802187"/>
          </a:xfrm>
        </p:spPr>
        <p:txBody>
          <a:bodyPr/>
          <a:lstStyle/>
          <a:p>
            <a:pPr marL="339725" lvl="1" indent="-339725">
              <a:lnSpc>
                <a:spcPct val="100000"/>
              </a:lnSpc>
              <a:spcBef>
                <a:spcPts val="600"/>
              </a:spcBef>
              <a:spcAft>
                <a:spcPts val="1200"/>
              </a:spcAft>
            </a:pPr>
            <a:r>
              <a:rPr lang="fr-FR" altLang="fr-FR" sz="2800" dirty="0">
                <a:solidFill>
                  <a:srgbClr val="000000"/>
                </a:solidFill>
              </a:rPr>
              <a:t>Administration du questionnaire</a:t>
            </a:r>
          </a:p>
          <a:p>
            <a:pPr marL="685800" lvl="2">
              <a:lnSpc>
                <a:spcPct val="100000"/>
              </a:lnSpc>
              <a:spcBef>
                <a:spcPts val="600"/>
              </a:spcBef>
              <a:spcAft>
                <a:spcPts val="1200"/>
              </a:spcAft>
            </a:pPr>
            <a:r>
              <a:rPr lang="fr-FR" altLang="fr-FR" sz="2400" dirty="0">
                <a:solidFill>
                  <a:srgbClr val="000000"/>
                </a:solidFill>
              </a:rPr>
              <a:t>Transmettez le questionnaire au représentant désigné.</a:t>
            </a:r>
          </a:p>
          <a:p>
            <a:pPr marL="339725" lvl="1" indent="-339725">
              <a:lnSpc>
                <a:spcPct val="100000"/>
              </a:lnSpc>
              <a:spcBef>
                <a:spcPts val="600"/>
              </a:spcBef>
              <a:spcAft>
                <a:spcPts val="1200"/>
              </a:spcAft>
            </a:pPr>
            <a:r>
              <a:rPr lang="fr-FR" altLang="fr-FR" sz="2800" dirty="0">
                <a:solidFill>
                  <a:srgbClr val="000000"/>
                </a:solidFill>
              </a:rPr>
              <a:t>Discussion</a:t>
            </a:r>
          </a:p>
        </p:txBody>
      </p:sp>
      <p:sp>
        <p:nvSpPr>
          <p:cNvPr id="4" name="Rectangle 3">
            <a:extLst>
              <a:ext uri="{FF2B5EF4-FFF2-40B4-BE49-F238E27FC236}">
                <a16:creationId xmlns:a16="http://schemas.microsoft.com/office/drawing/2014/main" id="{EA0A5960-0384-4247-9BA9-8F890120A0CC}"/>
              </a:ext>
            </a:extLst>
          </p:cNvPr>
          <p:cNvSpPr/>
          <p:nvPr/>
        </p:nvSpPr>
        <p:spPr>
          <a:xfrm>
            <a:off x="0" y="6400800"/>
            <a:ext cx="9144000"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CF0C3DAA-41A7-4BCE-ADF6-7F0270F92B6A}"/>
              </a:ext>
            </a:extLst>
          </p:cNvPr>
          <p:cNvSpPr/>
          <p:nvPr/>
        </p:nvSpPr>
        <p:spPr>
          <a:xfrm>
            <a:off x="0" y="6334125"/>
            <a:ext cx="9144000" cy="66675"/>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B569196-D331-46C4-A633-FD88991DC657}"/>
              </a:ext>
            </a:extLst>
          </p:cNvPr>
          <p:cNvSpPr>
            <a:spLocks noGrp="1" noChangeArrowheads="1"/>
          </p:cNvSpPr>
          <p:nvPr>
            <p:ph type="title"/>
          </p:nvPr>
        </p:nvSpPr>
        <p:spPr>
          <a:xfrm>
            <a:off x="623887" y="1276350"/>
            <a:ext cx="8376421" cy="2852738"/>
          </a:xfrm>
        </p:spPr>
        <p:txBody>
          <a:bodyPr/>
          <a:lstStyle/>
          <a:p>
            <a:pPr>
              <a:lnSpc>
                <a:spcPct val="100000"/>
              </a:lnSpc>
              <a:spcAft>
                <a:spcPts val="1813"/>
              </a:spcAft>
              <a:buSzPct val="100000"/>
            </a:pPr>
            <a:r>
              <a:rPr lang="fr-FR" altLang="fr-FR" dirty="0">
                <a:solidFill>
                  <a:srgbClr val="000000"/>
                </a:solidFill>
              </a:rPr>
              <a:t>Séance 1 :</a:t>
            </a:r>
            <a:br>
              <a:rPr lang="fr-FR" altLang="fr-FR" dirty="0">
                <a:solidFill>
                  <a:srgbClr val="000000"/>
                </a:solidFill>
              </a:rPr>
            </a:br>
            <a:r>
              <a:rPr lang="fr-FR" altLang="fr-FR" sz="5000" dirty="0">
                <a:solidFill>
                  <a:srgbClr val="000000"/>
                </a:solidFill>
              </a:rPr>
              <a:t>Examen de groupe des photos</a:t>
            </a:r>
          </a:p>
        </p:txBody>
      </p:sp>
      <p:sp>
        <p:nvSpPr>
          <p:cNvPr id="6147" name="Text Placeholder 2">
            <a:extLst>
              <a:ext uri="{FF2B5EF4-FFF2-40B4-BE49-F238E27FC236}">
                <a16:creationId xmlns:a16="http://schemas.microsoft.com/office/drawing/2014/main" id="{0FDF19EC-AEA8-4B9D-B7EB-3BA5127C0C7D}"/>
              </a:ext>
            </a:extLst>
          </p:cNvPr>
          <p:cNvSpPr>
            <a:spLocks noGrp="1" noChangeArrowheads="1"/>
          </p:cNvSpPr>
          <p:nvPr>
            <p:ph type="body" idx="1"/>
          </p:nvPr>
        </p:nvSpPr>
        <p:spPr>
          <a:xfrm>
            <a:off x="623888" y="4283075"/>
            <a:ext cx="7886700" cy="1373188"/>
          </a:xfrm>
        </p:spPr>
        <p:txBody>
          <a:bodyPr/>
          <a:lstStyle/>
          <a:p>
            <a:pPr>
              <a:spcBef>
                <a:spcPts val="1013"/>
              </a:spcBef>
              <a:buFont typeface="Calibri" panose="020F0502020204030204" pitchFamily="34" charset="0"/>
              <a:buNone/>
            </a:pPr>
            <a:r>
              <a:rPr lang="fr-FR" altLang="fr-FR" sz="2800" i="1" dirty="0">
                <a:solidFill>
                  <a:srgbClr val="000000"/>
                </a:solidFill>
              </a:rPr>
              <a:t>Facilité par un superviseur technique</a:t>
            </a:r>
          </a:p>
        </p:txBody>
      </p:sp>
      <p:sp>
        <p:nvSpPr>
          <p:cNvPr id="4" name="Rectangle 3">
            <a:extLst>
              <a:ext uri="{FF2B5EF4-FFF2-40B4-BE49-F238E27FC236}">
                <a16:creationId xmlns:a16="http://schemas.microsoft.com/office/drawing/2014/main" id="{0927C03C-C08A-40F0-AC81-2BF3524151CE}"/>
              </a:ext>
            </a:extLst>
          </p:cNvPr>
          <p:cNvSpPr/>
          <p:nvPr/>
        </p:nvSpPr>
        <p:spPr>
          <a:xfrm>
            <a:off x="0" y="6400800"/>
            <a:ext cx="9144000"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EC78F91-721D-4C6B-9321-F424F714078B}"/>
              </a:ext>
            </a:extLst>
          </p:cNvPr>
          <p:cNvSpPr/>
          <p:nvPr/>
        </p:nvSpPr>
        <p:spPr>
          <a:xfrm>
            <a:off x="0" y="6334125"/>
            <a:ext cx="9144000" cy="66675"/>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51516F8-C764-4225-8D8A-65168C06D67B}"/>
              </a:ext>
            </a:extLst>
          </p:cNvPr>
          <p:cNvSpPr>
            <a:spLocks noGrp="1" noChangeArrowheads="1"/>
          </p:cNvSpPr>
          <p:nvPr>
            <p:ph type="title"/>
          </p:nvPr>
        </p:nvSpPr>
        <p:spPr>
          <a:xfrm>
            <a:off x="628650" y="365125"/>
            <a:ext cx="6638925" cy="1325563"/>
          </a:xfrm>
        </p:spPr>
        <p:txBody>
          <a:bodyPr/>
          <a:lstStyle/>
          <a:p>
            <a:pPr>
              <a:buSzPct val="100000"/>
            </a:pPr>
            <a:r>
              <a:rPr lang="fr-FR" altLang="fr-FR" sz="3600" b="1" dirty="0">
                <a:solidFill>
                  <a:srgbClr val="000000"/>
                </a:solidFill>
              </a:rPr>
              <a:t>Présentation</a:t>
            </a:r>
          </a:p>
        </p:txBody>
      </p:sp>
      <p:sp>
        <p:nvSpPr>
          <p:cNvPr id="3" name="Content Placeholder 2">
            <a:extLst>
              <a:ext uri="{FF2B5EF4-FFF2-40B4-BE49-F238E27FC236}">
                <a16:creationId xmlns:a16="http://schemas.microsoft.com/office/drawing/2014/main" id="{1ED184CF-1DFB-4103-8AAD-FC9B1007D055}"/>
              </a:ext>
            </a:extLst>
          </p:cNvPr>
          <p:cNvSpPr>
            <a:spLocks noGrp="1"/>
          </p:cNvSpPr>
          <p:nvPr>
            <p:ph idx="1"/>
          </p:nvPr>
        </p:nvSpPr>
        <p:spPr>
          <a:xfrm>
            <a:off x="628650" y="1690689"/>
            <a:ext cx="7886700" cy="3305058"/>
          </a:xfrm>
        </p:spPr>
        <p:txBody>
          <a:bodyPr>
            <a:normAutofit/>
          </a:bodyPr>
          <a:lstStyle/>
          <a:p>
            <a:pPr marL="0" lvl="1" indent="0">
              <a:lnSpc>
                <a:spcPct val="100000"/>
              </a:lnSpc>
              <a:spcBef>
                <a:spcPts val="600"/>
              </a:spcBef>
              <a:spcAft>
                <a:spcPts val="1200"/>
              </a:spcAft>
              <a:buFont typeface="Calibri" panose="020F0502020204030204" pitchFamily="34" charset="0"/>
              <a:buNone/>
            </a:pPr>
            <a:r>
              <a:rPr lang="fr-FR" altLang="fr-FR" sz="2800" dirty="0">
                <a:solidFill>
                  <a:srgbClr val="000000"/>
                </a:solidFill>
              </a:rPr>
              <a:t>À discuter : </a:t>
            </a:r>
          </a:p>
          <a:p>
            <a:pPr marL="339725" lvl="1" indent="-339725">
              <a:lnSpc>
                <a:spcPct val="100000"/>
              </a:lnSpc>
              <a:spcBef>
                <a:spcPts val="600"/>
              </a:spcBef>
              <a:spcAft>
                <a:spcPts val="1200"/>
              </a:spcAft>
            </a:pPr>
            <a:r>
              <a:rPr lang="fr-FR" altLang="fr-FR" sz="2800" dirty="0">
                <a:solidFill>
                  <a:srgbClr val="000000"/>
                </a:solidFill>
              </a:rPr>
              <a:t>Quels sont les objectifs de l’intégration de la prise de vue au processus chirurgical ?</a:t>
            </a:r>
          </a:p>
        </p:txBody>
      </p:sp>
      <p:sp>
        <p:nvSpPr>
          <p:cNvPr id="4" name="Rectangle 3">
            <a:extLst>
              <a:ext uri="{FF2B5EF4-FFF2-40B4-BE49-F238E27FC236}">
                <a16:creationId xmlns:a16="http://schemas.microsoft.com/office/drawing/2014/main" id="{DB219082-F595-4908-8B34-59BFE2DD96BE}"/>
              </a:ext>
            </a:extLst>
          </p:cNvPr>
          <p:cNvSpPr/>
          <p:nvPr/>
        </p:nvSpPr>
        <p:spPr>
          <a:xfrm>
            <a:off x="0" y="6400800"/>
            <a:ext cx="9144000" cy="457200"/>
          </a:xfrm>
          <a:prstGeom prst="rect">
            <a:avLst/>
          </a:prstGeom>
          <a:solidFill>
            <a:srgbClr val="2683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9CC18EBD-2FF8-430E-BA2F-332CF314C505}"/>
              </a:ext>
            </a:extLst>
          </p:cNvPr>
          <p:cNvSpPr/>
          <p:nvPr/>
        </p:nvSpPr>
        <p:spPr>
          <a:xfrm>
            <a:off x="0" y="6334125"/>
            <a:ext cx="9144000" cy="66675"/>
          </a:xfrm>
          <a:prstGeom prst="rect">
            <a:avLst/>
          </a:prstGeom>
          <a:solidFill>
            <a:srgbClr val="1CADE4"/>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5B94FFD-52A6-4F92-A5D8-083A4705F0A1}"/>
              </a:ext>
            </a:extLst>
          </p:cNvPr>
          <p:cNvSpPr>
            <a:spLocks noGrp="1" noChangeArrowheads="1"/>
          </p:cNvSpPr>
          <p:nvPr>
            <p:ph type="title"/>
          </p:nvPr>
        </p:nvSpPr>
        <p:spPr>
          <a:xfrm>
            <a:off x="628650" y="365125"/>
            <a:ext cx="6638925" cy="1325563"/>
          </a:xfrm>
        </p:spPr>
        <p:txBody>
          <a:bodyPr/>
          <a:lstStyle/>
          <a:p>
            <a:pPr>
              <a:buSzPct val="100000"/>
            </a:pPr>
            <a:r>
              <a:rPr lang="fr-FR" altLang="fr-FR" sz="3600" b="1" dirty="0">
                <a:solidFill>
                  <a:srgbClr val="000000"/>
                </a:solidFill>
              </a:rPr>
              <a:t>Exemple 1 : Sur-correction</a:t>
            </a:r>
            <a:br>
              <a:rPr lang="fr-FR" altLang="fr-FR" sz="3600" b="1" i="1" dirty="0">
                <a:solidFill>
                  <a:srgbClr val="000000"/>
                </a:solidFill>
              </a:rPr>
            </a:br>
            <a:r>
              <a:rPr lang="fr-FR" altLang="fr-FR" sz="3600" b="1" i="1" dirty="0">
                <a:solidFill>
                  <a:srgbClr val="000000"/>
                </a:solidFill>
              </a:rPr>
              <a:t>Photo post-opératoire immédiate</a:t>
            </a:r>
          </a:p>
        </p:txBody>
      </p:sp>
      <p:pic>
        <p:nvPicPr>
          <p:cNvPr id="4" name="Picture 4">
            <a:extLst>
              <a:ext uri="{FF2B5EF4-FFF2-40B4-BE49-F238E27FC236}">
                <a16:creationId xmlns:a16="http://schemas.microsoft.com/office/drawing/2014/main" id="{152B4747-4B9A-4CA0-84BA-7F46D76595B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28650" y="1666875"/>
            <a:ext cx="6638925" cy="47434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A95EE85-A0E8-42D0-A851-4DA55724E0A3}"/>
              </a:ext>
            </a:extLst>
          </p:cNvPr>
          <p:cNvSpPr>
            <a:spLocks noGrp="1" noChangeArrowheads="1"/>
          </p:cNvSpPr>
          <p:nvPr>
            <p:ph type="title"/>
          </p:nvPr>
        </p:nvSpPr>
        <p:spPr/>
        <p:txBody>
          <a:bodyPr/>
          <a:lstStyle/>
          <a:p>
            <a:pPr>
              <a:buSzPct val="100000"/>
            </a:pPr>
            <a:r>
              <a:rPr lang="fr-FR" altLang="fr-FR" sz="3600" b="1" dirty="0">
                <a:solidFill>
                  <a:srgbClr val="000000"/>
                </a:solidFill>
              </a:rPr>
              <a:t>Exemple 1 : Sur-correction</a:t>
            </a:r>
            <a:br>
              <a:rPr lang="fr-FR" altLang="fr-FR" sz="3600" b="1" i="1" dirty="0">
                <a:solidFill>
                  <a:srgbClr val="000000"/>
                </a:solidFill>
              </a:rPr>
            </a:br>
            <a:r>
              <a:rPr lang="fr-FR" altLang="fr-FR" sz="3600" b="1" i="1" dirty="0">
                <a:solidFill>
                  <a:srgbClr val="000000"/>
                </a:solidFill>
              </a:rPr>
              <a:t>Photo de suivi (un an plus tard)</a:t>
            </a:r>
          </a:p>
        </p:txBody>
      </p:sp>
      <p:pic>
        <p:nvPicPr>
          <p:cNvPr id="3" name="Picture 8">
            <a:extLst>
              <a:ext uri="{FF2B5EF4-FFF2-40B4-BE49-F238E27FC236}">
                <a16:creationId xmlns:a16="http://schemas.microsoft.com/office/drawing/2014/main" id="{08D1A23F-A726-4C6E-8B69-6F58BF7E3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608138"/>
            <a:ext cx="6657975" cy="499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17F392A-7431-4852-B257-CABC0DD4F53A}"/>
              </a:ext>
            </a:extLst>
          </p:cNvPr>
          <p:cNvSpPr>
            <a:spLocks noGrp="1" noChangeArrowheads="1"/>
          </p:cNvSpPr>
          <p:nvPr>
            <p:ph type="title"/>
          </p:nvPr>
        </p:nvSpPr>
        <p:spPr/>
        <p:txBody>
          <a:bodyPr/>
          <a:lstStyle/>
          <a:p>
            <a:pPr>
              <a:buSzPct val="100000"/>
            </a:pPr>
            <a:r>
              <a:rPr lang="fr-FR" altLang="fr-FR" sz="3600" b="1" dirty="0">
                <a:solidFill>
                  <a:srgbClr val="000000"/>
                </a:solidFill>
              </a:rPr>
              <a:t>Exemple 1 : Sur-correction</a:t>
            </a:r>
            <a:br>
              <a:rPr lang="fr-FR" altLang="fr-FR" sz="3600" b="1" i="1" dirty="0">
                <a:solidFill>
                  <a:srgbClr val="000000"/>
                </a:solidFill>
              </a:rPr>
            </a:br>
            <a:r>
              <a:rPr lang="fr-FR" altLang="fr-FR" sz="3600" b="1" i="1" dirty="0">
                <a:solidFill>
                  <a:srgbClr val="000000"/>
                </a:solidFill>
              </a:rPr>
              <a:t>Les deux photos</a:t>
            </a:r>
          </a:p>
        </p:txBody>
      </p:sp>
      <p:pic>
        <p:nvPicPr>
          <p:cNvPr id="3" name="Picture 8">
            <a:extLst>
              <a:ext uri="{FF2B5EF4-FFF2-40B4-BE49-F238E27FC236}">
                <a16:creationId xmlns:a16="http://schemas.microsoft.com/office/drawing/2014/main" id="{64AB983F-5DBA-459C-A81D-5D5CCBA0F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563" t="10478" r="14461" b="9431"/>
          <a:stretch>
            <a:fillRect/>
          </a:stretch>
        </p:blipFill>
        <p:spPr bwMode="auto">
          <a:xfrm>
            <a:off x="4408488" y="2368550"/>
            <a:ext cx="4649787"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C9105398-45FC-4D34-A223-10D17469E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394" t="12724" r="17535" b="17154"/>
          <a:stretch>
            <a:fillRect/>
          </a:stretch>
        </p:blipFill>
        <p:spPr bwMode="auto">
          <a:xfrm>
            <a:off x="85725" y="2584450"/>
            <a:ext cx="4281488"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28BABABF-A993-48C2-BA17-37E53994A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138" y="1690688"/>
            <a:ext cx="6638925"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a:extLst>
              <a:ext uri="{FF2B5EF4-FFF2-40B4-BE49-F238E27FC236}">
                <a16:creationId xmlns:a16="http://schemas.microsoft.com/office/drawing/2014/main" id="{40CEA5FB-AB54-48D9-B92E-C58F67FC0BAA}"/>
              </a:ext>
            </a:extLst>
          </p:cNvPr>
          <p:cNvSpPr>
            <a:spLocks noGrp="1" noChangeArrowheads="1"/>
          </p:cNvSpPr>
          <p:nvPr>
            <p:ph type="title"/>
          </p:nvPr>
        </p:nvSpPr>
        <p:spPr>
          <a:xfrm>
            <a:off x="628650" y="365125"/>
            <a:ext cx="6638925" cy="1325563"/>
          </a:xfrm>
        </p:spPr>
        <p:txBody>
          <a:bodyPr/>
          <a:lstStyle/>
          <a:p>
            <a:pPr>
              <a:buSzPct val="100000"/>
            </a:pPr>
            <a:r>
              <a:rPr lang="fr-FR" altLang="fr-FR" sz="3600" b="1" dirty="0">
                <a:solidFill>
                  <a:srgbClr val="000000"/>
                </a:solidFill>
              </a:rPr>
              <a:t>Exemple 2 : Sous-correction</a:t>
            </a:r>
            <a:br>
              <a:rPr lang="fr-FR" altLang="fr-FR" sz="3600" b="1" i="1" dirty="0">
                <a:solidFill>
                  <a:srgbClr val="000000"/>
                </a:solidFill>
              </a:rPr>
            </a:br>
            <a:r>
              <a:rPr lang="fr-FR" altLang="fr-FR" sz="3600" b="1" i="1" dirty="0">
                <a:solidFill>
                  <a:srgbClr val="000000"/>
                </a:solidFill>
              </a:rPr>
              <a:t>Photo post-opératoire immédiate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3EF1614-6B71-401A-9478-8FD529444D75}"/>
              </a:ext>
            </a:extLst>
          </p:cNvPr>
          <p:cNvSpPr>
            <a:spLocks noGrp="1" noChangeArrowheads="1"/>
          </p:cNvSpPr>
          <p:nvPr>
            <p:ph type="title"/>
          </p:nvPr>
        </p:nvSpPr>
        <p:spPr>
          <a:xfrm>
            <a:off x="628650" y="365125"/>
            <a:ext cx="6638925" cy="1325563"/>
          </a:xfrm>
        </p:spPr>
        <p:txBody>
          <a:bodyPr/>
          <a:lstStyle/>
          <a:p>
            <a:pPr>
              <a:buSzPct val="100000"/>
            </a:pPr>
            <a:r>
              <a:rPr lang="fr-FR" altLang="fr-FR" sz="3600" b="1" dirty="0">
                <a:solidFill>
                  <a:srgbClr val="000000"/>
                </a:solidFill>
              </a:rPr>
              <a:t>Exemple 2 : Sous-correction</a:t>
            </a:r>
            <a:br>
              <a:rPr lang="fr-FR" altLang="fr-FR" sz="3600" b="1" i="1" dirty="0">
                <a:solidFill>
                  <a:srgbClr val="000000"/>
                </a:solidFill>
              </a:rPr>
            </a:br>
            <a:r>
              <a:rPr lang="fr-FR" altLang="fr-FR" sz="3600" b="1" i="1" dirty="0">
                <a:solidFill>
                  <a:srgbClr val="000000"/>
                </a:solidFill>
              </a:rPr>
              <a:t>Photo de suivi (un an plus tard)</a:t>
            </a:r>
          </a:p>
        </p:txBody>
      </p:sp>
      <p:pic>
        <p:nvPicPr>
          <p:cNvPr id="4" name="Picture 6">
            <a:extLst>
              <a:ext uri="{FF2B5EF4-FFF2-40B4-BE49-F238E27FC236}">
                <a16:creationId xmlns:a16="http://schemas.microsoft.com/office/drawing/2014/main" id="{4040D435-B1D2-439C-82BB-5710A00EA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1609725"/>
            <a:ext cx="6799263"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3950</TotalTime>
  <Words>1303</Words>
  <Application>Microsoft Office PowerPoint</Application>
  <PresentationFormat>On-screen Show (4:3)</PresentationFormat>
  <Paragraphs>169</Paragraphs>
  <Slides>26</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5b. Présentation relative à l’examen des photographies</vt:lpstr>
      <vt:lpstr>PowerPoint Presentation</vt:lpstr>
      <vt:lpstr>Séance 1 : Examen de groupe des photos</vt:lpstr>
      <vt:lpstr>Présentation</vt:lpstr>
      <vt:lpstr>Exemple 1 : Sur-correction Photo post-opératoire immédiate</vt:lpstr>
      <vt:lpstr>Exemple 1 : Sur-correction Photo de suivi (un an plus tard)</vt:lpstr>
      <vt:lpstr>Exemple 1 : Sur-correction Les deux photos</vt:lpstr>
      <vt:lpstr>Exemple 2 : Sous-correction Photo post-opératoire immédiate</vt:lpstr>
      <vt:lpstr>Exemple 2 : Sous-correction Photo de suivi (un an plus tard)</vt:lpstr>
      <vt:lpstr>Exemple 2 : Sous-correction Les deux photos</vt:lpstr>
      <vt:lpstr>PowerPoint Presentation</vt:lpstr>
      <vt:lpstr>Exemple 3 : Tension de la suture incorrecte Photo de suivi (un an plus tard)</vt:lpstr>
      <vt:lpstr>Exemple 3 : Tension de la suture incorrecte Les deux photos</vt:lpstr>
      <vt:lpstr>PowerPoint Presentation</vt:lpstr>
      <vt:lpstr>Exemple 4 : Tarse exposé Photo de suivi (un an plus tard)</vt:lpstr>
      <vt:lpstr>Exemple 4 : Tarse exposé Les deux photos</vt:lpstr>
      <vt:lpstr>PowerPoint Presentation</vt:lpstr>
      <vt:lpstr>Exemple 5 : Sous-correction et sur-correction Photos de suivi</vt:lpstr>
      <vt:lpstr>Exemple 5 : Sous-correction et sur-correction Les deux photos </vt:lpstr>
      <vt:lpstr>PowerPoint Presentation</vt:lpstr>
      <vt:lpstr>Exemple 6 : Tarse exposé Photo de suivi</vt:lpstr>
      <vt:lpstr>Exemple 6 : Tarse exposé Les deux photos</vt:lpstr>
      <vt:lpstr>Séance 2 : Examen individuel des photos du chirurgien</vt:lpstr>
      <vt:lpstr>Méthodologie</vt:lpstr>
      <vt:lpstr>Séance 3 : Collecte de feedback et discussion de groupe sur la prise de vue</vt:lpstr>
      <vt:lpstr>Méthodologie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Sepama</dc:creator>
  <cp:lastModifiedBy>Stephanie Parker</cp:lastModifiedBy>
  <cp:revision>288</cp:revision>
  <dcterms:created xsi:type="dcterms:W3CDTF">2017-11-15T11:57:48Z</dcterms:created>
  <dcterms:modified xsi:type="dcterms:W3CDTF">2019-09-09T16:52:58Z</dcterms:modified>
</cp:coreProperties>
</file>